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 id="2147483672" r:id="rId4"/>
  </p:sldMasterIdLst>
  <p:notesMasterIdLst>
    <p:notesMasterId r:id="rId6"/>
  </p:notesMasterIdLst>
  <p:handoutMasterIdLst>
    <p:handoutMasterId r:id="rId68"/>
  </p:handoutMasterIdLst>
  <p:sldIdLst>
    <p:sldId id="285" r:id="rId5"/>
    <p:sldId id="286" r:id="rId7"/>
    <p:sldId id="479" r:id="rId8"/>
    <p:sldId id="310" r:id="rId9"/>
    <p:sldId id="312" r:id="rId10"/>
    <p:sldId id="311" r:id="rId11"/>
    <p:sldId id="313" r:id="rId12"/>
    <p:sldId id="314" r:id="rId13"/>
    <p:sldId id="287" r:id="rId14"/>
    <p:sldId id="288" r:id="rId15"/>
    <p:sldId id="289" r:id="rId16"/>
    <p:sldId id="540" r:id="rId17"/>
    <p:sldId id="375" r:id="rId18"/>
    <p:sldId id="376" r:id="rId19"/>
    <p:sldId id="374" r:id="rId20"/>
    <p:sldId id="433" r:id="rId21"/>
    <p:sldId id="432" r:id="rId22"/>
    <p:sldId id="386" r:id="rId23"/>
    <p:sldId id="290" r:id="rId24"/>
    <p:sldId id="291" r:id="rId25"/>
    <p:sldId id="292" r:id="rId26"/>
    <p:sldId id="293" r:id="rId27"/>
    <p:sldId id="294" r:id="rId28"/>
    <p:sldId id="295" r:id="rId29"/>
    <p:sldId id="296" r:id="rId30"/>
    <p:sldId id="368" r:id="rId31"/>
    <p:sldId id="389" r:id="rId32"/>
    <p:sldId id="390" r:id="rId33"/>
    <p:sldId id="391" r:id="rId34"/>
    <p:sldId id="392" r:id="rId35"/>
    <p:sldId id="369" r:id="rId36"/>
    <p:sldId id="370" r:id="rId37"/>
    <p:sldId id="371" r:id="rId38"/>
    <p:sldId id="380" r:id="rId39"/>
    <p:sldId id="541" r:id="rId40"/>
    <p:sldId id="383" r:id="rId41"/>
    <p:sldId id="542" r:id="rId42"/>
    <p:sldId id="384" r:id="rId43"/>
    <p:sldId id="298" r:id="rId44"/>
    <p:sldId id="299" r:id="rId45"/>
    <p:sldId id="300" r:id="rId46"/>
    <p:sldId id="301" r:id="rId47"/>
    <p:sldId id="303" r:id="rId48"/>
    <p:sldId id="304" r:id="rId49"/>
    <p:sldId id="305" r:id="rId50"/>
    <p:sldId id="306" r:id="rId51"/>
    <p:sldId id="320" r:id="rId52"/>
    <p:sldId id="307" r:id="rId53"/>
    <p:sldId id="308" r:id="rId54"/>
    <p:sldId id="387" r:id="rId55"/>
    <p:sldId id="393" r:id="rId56"/>
    <p:sldId id="321" r:id="rId57"/>
    <p:sldId id="322" r:id="rId58"/>
    <p:sldId id="323" r:id="rId59"/>
    <p:sldId id="324" r:id="rId60"/>
    <p:sldId id="325" r:id="rId61"/>
    <p:sldId id="326" r:id="rId62"/>
    <p:sldId id="327" r:id="rId63"/>
    <p:sldId id="328" r:id="rId64"/>
    <p:sldId id="329" r:id="rId65"/>
    <p:sldId id="330" r:id="rId66"/>
    <p:sldId id="331" r:id="rId67"/>
  </p:sldIdLst>
  <p:sldSz cx="9144000" cy="6858000" type="screen4x3"/>
  <p:notesSz cx="6797675" cy="9874250"/>
  <p:custDataLst>
    <p:tags r:id="rId72"/>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rgbClr val="009999"/>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rgbClr val="009999"/>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rgbClr val="009999"/>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rgbClr val="009999"/>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rgbClr val="009999"/>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rgbClr val="009999"/>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rgbClr val="009999"/>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rgbClr val="009999"/>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rgbClr val="009999"/>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448" userDrawn="1">
          <p15:clr>
            <a:srgbClr val="A4A3A4"/>
          </p15:clr>
        </p15:guide>
        <p15:guide id="2" pos="4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800080"/>
    <a:srgbClr val="FF3300"/>
    <a:srgbClr val="003399"/>
    <a:srgbClr val="336699"/>
    <a:srgbClr val="008080"/>
    <a:srgbClr val="00999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7544"/>
    <p:restoredTop sz="88888"/>
  </p:normalViewPr>
  <p:slideViewPr>
    <p:cSldViewPr showGuides="1">
      <p:cViewPr varScale="1">
        <p:scale>
          <a:sx n="84" d="100"/>
          <a:sy n="84" d="100"/>
        </p:scale>
        <p:origin x="501" y="36"/>
      </p:cViewPr>
      <p:guideLst>
        <p:guide orient="horz" pos="1448"/>
        <p:guide pos="4884"/>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2" Type="http://schemas.openxmlformats.org/officeDocument/2006/relationships/tags" Target="tags/tag70.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2.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410" name="Rectangle 2"/>
          <p:cNvSpPr>
            <a:spLocks noGrp="1" noChangeArrowheads="1"/>
          </p:cNvSpPr>
          <p:nvPr>
            <p:ph type="hdr" sz="quarter"/>
          </p:nvPr>
        </p:nvSpPr>
        <p:spPr bwMode="auto">
          <a:xfrm>
            <a:off x="0" y="0"/>
            <a:ext cx="2946400" cy="493713"/>
          </a:xfrm>
          <a:prstGeom prst="rect">
            <a:avLst/>
          </a:prstGeom>
          <a:noFill/>
          <a:ln w="9525">
            <a:noFill/>
            <a:miter lim="800000"/>
          </a:ln>
          <a:effectLst/>
        </p:spPr>
        <p:txBody>
          <a:bodyPr vert="horz" wrap="square" lIns="91143" tIns="45571" rIns="91143" bIns="45571" numCol="1" anchor="t" anchorCtr="0" compatLnSpc="1"/>
          <a:lstStyle>
            <a:lvl1pPr algn="l" defTabSz="911860" eaLnBrk="0" hangingPunct="0">
              <a:spcBef>
                <a:spcPct val="0"/>
              </a:spcBef>
              <a:buClrTx/>
              <a:buSzTx/>
              <a:buFontTx/>
              <a:buNone/>
              <a:defRPr kumimoji="0" sz="1200">
                <a:solidFill>
                  <a:schemeClr val="tx1"/>
                </a:solidFill>
              </a:defRPr>
            </a:lvl1pPr>
          </a:lstStyle>
          <a:p>
            <a:pPr marL="0" marR="0" lvl="0" indent="0" algn="l" defTabSz="91186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411" name="Rectangle 3"/>
          <p:cNvSpPr>
            <a:spLocks noGrp="1" noChangeArrowheads="1"/>
          </p:cNvSpPr>
          <p:nvPr>
            <p:ph type="dt" sz="quarter" idx="1"/>
          </p:nvPr>
        </p:nvSpPr>
        <p:spPr bwMode="auto">
          <a:xfrm>
            <a:off x="3851275" y="0"/>
            <a:ext cx="2946400" cy="493713"/>
          </a:xfrm>
          <a:prstGeom prst="rect">
            <a:avLst/>
          </a:prstGeom>
          <a:noFill/>
          <a:ln w="9525">
            <a:noFill/>
            <a:miter lim="800000"/>
          </a:ln>
          <a:effectLst/>
        </p:spPr>
        <p:txBody>
          <a:bodyPr vert="horz" wrap="square" lIns="91143" tIns="45571" rIns="91143" bIns="45571" numCol="1" anchor="t" anchorCtr="0" compatLnSpc="1"/>
          <a:lstStyle>
            <a:lvl1pPr algn="r" defTabSz="911860" eaLnBrk="0" hangingPunct="0">
              <a:spcBef>
                <a:spcPct val="0"/>
              </a:spcBef>
              <a:buClrTx/>
              <a:buSzTx/>
              <a:buFontTx/>
              <a:buNone/>
              <a:defRPr kumimoji="0" sz="1200">
                <a:solidFill>
                  <a:schemeClr val="tx1"/>
                </a:solidFill>
              </a:defRPr>
            </a:lvl1pPr>
          </a:lstStyle>
          <a:p>
            <a:pPr marL="0" marR="0" lvl="0" indent="0" algn="r" defTabSz="91186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412" name="Rectangle 4"/>
          <p:cNvSpPr>
            <a:spLocks noGrp="1" noChangeArrowheads="1"/>
          </p:cNvSpPr>
          <p:nvPr>
            <p:ph type="ftr" sz="quarter" idx="2"/>
          </p:nvPr>
        </p:nvSpPr>
        <p:spPr bwMode="auto">
          <a:xfrm>
            <a:off x="0" y="9380538"/>
            <a:ext cx="2946400" cy="493713"/>
          </a:xfrm>
          <a:prstGeom prst="rect">
            <a:avLst/>
          </a:prstGeom>
          <a:noFill/>
          <a:ln w="9525">
            <a:noFill/>
            <a:miter lim="800000"/>
          </a:ln>
          <a:effectLst/>
        </p:spPr>
        <p:txBody>
          <a:bodyPr vert="horz" wrap="square" lIns="91143" tIns="45571" rIns="91143" bIns="45571" numCol="1" anchor="b" anchorCtr="0" compatLnSpc="1"/>
          <a:lstStyle>
            <a:lvl1pPr algn="l" defTabSz="911860" eaLnBrk="0" hangingPunct="0">
              <a:spcBef>
                <a:spcPct val="0"/>
              </a:spcBef>
              <a:buClrTx/>
              <a:buSzTx/>
              <a:buFontTx/>
              <a:buNone/>
              <a:defRPr kumimoji="0" sz="1200">
                <a:solidFill>
                  <a:schemeClr val="tx1"/>
                </a:solidFill>
              </a:defRPr>
            </a:lvl1pPr>
          </a:lstStyle>
          <a:p>
            <a:pPr marL="0" marR="0" lvl="0" indent="0" algn="l" defTabSz="91186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413" name="Rectangle 5"/>
          <p:cNvSpPr>
            <a:spLocks noGrp="1" noChangeArrowheads="1"/>
          </p:cNvSpPr>
          <p:nvPr>
            <p:ph type="sldNum" sz="quarter" idx="3"/>
          </p:nvPr>
        </p:nvSpPr>
        <p:spPr bwMode="auto">
          <a:xfrm>
            <a:off x="3851275" y="9380538"/>
            <a:ext cx="2946400" cy="493713"/>
          </a:xfrm>
          <a:prstGeom prst="rect">
            <a:avLst/>
          </a:prstGeom>
          <a:noFill/>
          <a:ln w="9525">
            <a:noFill/>
            <a:miter lim="800000"/>
          </a:ln>
          <a:effectLst/>
        </p:spPr>
        <p:txBody>
          <a:bodyPr vert="horz" wrap="square" lIns="91143" tIns="45571" rIns="91143" bIns="45571" numCol="1" anchor="b" anchorCtr="0" compatLnSpc="1"/>
          <a:lstStyle>
            <a:lvl1pPr algn="r" defTabSz="911860" eaLnBrk="0" hangingPunct="0">
              <a:spcBef>
                <a:spcPct val="0"/>
              </a:spcBef>
              <a:buClrTx/>
              <a:buSzTx/>
              <a:buFontTx/>
              <a:buNone/>
              <a:defRPr kumimoji="0" sz="1200">
                <a:solidFill>
                  <a:schemeClr val="tx1"/>
                </a:solidFill>
              </a:defRPr>
            </a:lvl1pPr>
          </a:lstStyle>
          <a:p>
            <a:pPr marL="0" marR="0" lvl="0" indent="0" algn="r" defTabSz="911860" rtl="0" eaLnBrk="0" fontAlgn="base" latinLnBrk="0" hangingPunct="0">
              <a:lnSpc>
                <a:spcPct val="100000"/>
              </a:lnSpc>
              <a:spcBef>
                <a:spcPct val="0"/>
              </a:spcBef>
              <a:spcAft>
                <a:spcPct val="0"/>
              </a:spcAft>
              <a:buClrTx/>
              <a:buSzTx/>
              <a:buFontTx/>
              <a:buNone/>
              <a:defRPr/>
            </a:pPr>
            <a:fld id="{BAD12CA8-83A8-466B-899D-9608446DCB7F}" type="slidenum">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362" name="Rectangle 2"/>
          <p:cNvSpPr>
            <a:spLocks noGrp="1" noChangeArrowheads="1"/>
          </p:cNvSpPr>
          <p:nvPr>
            <p:ph type="hdr" sz="quarter"/>
          </p:nvPr>
        </p:nvSpPr>
        <p:spPr bwMode="auto">
          <a:xfrm>
            <a:off x="0" y="0"/>
            <a:ext cx="2946400" cy="493713"/>
          </a:xfrm>
          <a:prstGeom prst="rect">
            <a:avLst/>
          </a:prstGeom>
          <a:noFill/>
          <a:ln w="9525">
            <a:noFill/>
            <a:miter lim="800000"/>
          </a:ln>
          <a:effectLst/>
        </p:spPr>
        <p:txBody>
          <a:bodyPr vert="horz" wrap="square" lIns="91143" tIns="45571" rIns="91143" bIns="45571" numCol="1" anchor="t" anchorCtr="0" compatLnSpc="1"/>
          <a:lstStyle>
            <a:lvl1pPr algn="l" defTabSz="911860" eaLnBrk="0" hangingPunct="0">
              <a:spcBef>
                <a:spcPct val="0"/>
              </a:spcBef>
              <a:buClrTx/>
              <a:buSzTx/>
              <a:buFontTx/>
              <a:buNone/>
              <a:defRPr kumimoji="0" sz="1200">
                <a:solidFill>
                  <a:schemeClr val="tx1"/>
                </a:solidFill>
              </a:defRPr>
            </a:lvl1pPr>
          </a:lstStyle>
          <a:p>
            <a:pPr marL="0" marR="0" lvl="0" indent="0" algn="l" defTabSz="91186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5363" name="Rectangle 3"/>
          <p:cNvSpPr>
            <a:spLocks noGrp="1" noChangeArrowheads="1"/>
          </p:cNvSpPr>
          <p:nvPr>
            <p:ph type="dt" idx="1"/>
          </p:nvPr>
        </p:nvSpPr>
        <p:spPr bwMode="auto">
          <a:xfrm>
            <a:off x="3851275" y="0"/>
            <a:ext cx="2946400" cy="493713"/>
          </a:xfrm>
          <a:prstGeom prst="rect">
            <a:avLst/>
          </a:prstGeom>
          <a:noFill/>
          <a:ln w="9525">
            <a:noFill/>
            <a:miter lim="800000"/>
          </a:ln>
          <a:effectLst/>
        </p:spPr>
        <p:txBody>
          <a:bodyPr vert="horz" wrap="square" lIns="91143" tIns="45571" rIns="91143" bIns="45571" numCol="1" anchor="t" anchorCtr="0" compatLnSpc="1"/>
          <a:lstStyle>
            <a:lvl1pPr algn="r" defTabSz="911860" eaLnBrk="0" hangingPunct="0">
              <a:spcBef>
                <a:spcPct val="0"/>
              </a:spcBef>
              <a:buClrTx/>
              <a:buSzTx/>
              <a:buFontTx/>
              <a:buNone/>
              <a:defRPr kumimoji="0" sz="1200">
                <a:solidFill>
                  <a:schemeClr val="tx1"/>
                </a:solidFill>
              </a:defRPr>
            </a:lvl1pPr>
          </a:lstStyle>
          <a:p>
            <a:pPr marL="0" marR="0" lvl="0" indent="0" algn="r" defTabSz="91186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0" name="Rectangle 4"/>
          <p:cNvSpPr>
            <a:spLocks noTextEdit="1"/>
          </p:cNvSpPr>
          <p:nvPr>
            <p:ph type="sldImg"/>
          </p:nvPr>
        </p:nvSpPr>
        <p:spPr>
          <a:xfrm>
            <a:off x="930275" y="739775"/>
            <a:ext cx="4938713" cy="3703638"/>
          </a:xfrm>
          <a:prstGeom prst="rect">
            <a:avLst/>
          </a:prstGeom>
          <a:noFill/>
          <a:ln w="9525" cap="flat" cmpd="sng">
            <a:solidFill>
              <a:srgbClr val="000000"/>
            </a:solidFill>
            <a:prstDash val="solid"/>
            <a:miter/>
            <a:headEnd type="none" w="med" len="med"/>
            <a:tailEnd type="none" w="med" len="med"/>
          </a:ln>
        </p:spPr>
      </p:sp>
      <p:sp>
        <p:nvSpPr>
          <p:cNvPr id="15365" name="Rectangle 5"/>
          <p:cNvSpPr>
            <a:spLocks noGrp="1" noChangeArrowheads="1"/>
          </p:cNvSpPr>
          <p:nvPr>
            <p:ph type="body" sz="quarter" idx="3"/>
          </p:nvPr>
        </p:nvSpPr>
        <p:spPr bwMode="auto">
          <a:xfrm>
            <a:off x="906463" y="4691063"/>
            <a:ext cx="4984750" cy="4443413"/>
          </a:xfrm>
          <a:prstGeom prst="rect">
            <a:avLst/>
          </a:prstGeom>
          <a:noFill/>
          <a:ln w="9525">
            <a:noFill/>
            <a:miter lim="800000"/>
          </a:ln>
          <a:effectLst/>
        </p:spPr>
        <p:txBody>
          <a:bodyPr vert="horz" wrap="square" lIns="91143" tIns="45571" rIns="91143" bIns="4557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Click to edit Master text styles</a:t>
            </a: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Second level</a:t>
            </a: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Third level</a:t>
            </a: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Fourth level</a:t>
            </a: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Fifth level</a:t>
            </a: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366" name="Rectangle 6"/>
          <p:cNvSpPr>
            <a:spLocks noGrp="1" noChangeArrowheads="1"/>
          </p:cNvSpPr>
          <p:nvPr>
            <p:ph type="ftr" sz="quarter" idx="4"/>
          </p:nvPr>
        </p:nvSpPr>
        <p:spPr bwMode="auto">
          <a:xfrm>
            <a:off x="0" y="9380538"/>
            <a:ext cx="2946400" cy="493713"/>
          </a:xfrm>
          <a:prstGeom prst="rect">
            <a:avLst/>
          </a:prstGeom>
          <a:noFill/>
          <a:ln w="9525">
            <a:noFill/>
            <a:miter lim="800000"/>
          </a:ln>
          <a:effectLst/>
        </p:spPr>
        <p:txBody>
          <a:bodyPr vert="horz" wrap="square" lIns="91143" tIns="45571" rIns="91143" bIns="45571" numCol="1" anchor="b" anchorCtr="0" compatLnSpc="1"/>
          <a:lstStyle>
            <a:lvl1pPr algn="l" defTabSz="911860" eaLnBrk="0" hangingPunct="0">
              <a:spcBef>
                <a:spcPct val="0"/>
              </a:spcBef>
              <a:buClrTx/>
              <a:buSzTx/>
              <a:buFontTx/>
              <a:buNone/>
              <a:defRPr kumimoji="0" sz="1200">
                <a:solidFill>
                  <a:schemeClr val="tx1"/>
                </a:solidFill>
              </a:defRPr>
            </a:lvl1pPr>
          </a:lstStyle>
          <a:p>
            <a:pPr marL="0" marR="0" lvl="0" indent="0" algn="l" defTabSz="91186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5367" name="Rectangle 7"/>
          <p:cNvSpPr>
            <a:spLocks noGrp="1" noChangeArrowheads="1"/>
          </p:cNvSpPr>
          <p:nvPr>
            <p:ph type="sldNum" sz="quarter" idx="5"/>
          </p:nvPr>
        </p:nvSpPr>
        <p:spPr bwMode="auto">
          <a:xfrm>
            <a:off x="3851275" y="9380538"/>
            <a:ext cx="2946400" cy="493713"/>
          </a:xfrm>
          <a:prstGeom prst="rect">
            <a:avLst/>
          </a:prstGeom>
          <a:noFill/>
          <a:ln w="9525">
            <a:noFill/>
            <a:miter lim="800000"/>
          </a:ln>
          <a:effectLst/>
        </p:spPr>
        <p:txBody>
          <a:bodyPr vert="horz" wrap="square" lIns="91143" tIns="45571" rIns="91143" bIns="45571" numCol="1" anchor="b" anchorCtr="0" compatLnSpc="1"/>
          <a:lstStyle>
            <a:lvl1pPr algn="r" defTabSz="911860" eaLnBrk="0" hangingPunct="0">
              <a:spcBef>
                <a:spcPct val="0"/>
              </a:spcBef>
              <a:buClrTx/>
              <a:buSzTx/>
              <a:buFontTx/>
              <a:buNone/>
              <a:defRPr kumimoji="0" sz="1200">
                <a:solidFill>
                  <a:schemeClr val="tx1"/>
                </a:solidFill>
              </a:defRPr>
            </a:lvl1pPr>
          </a:lstStyle>
          <a:p>
            <a:pPr marL="0" marR="0" lvl="0" indent="0" algn="r" defTabSz="911860" rtl="0" eaLnBrk="0" fontAlgn="base" latinLnBrk="0" hangingPunct="0">
              <a:lnSpc>
                <a:spcPct val="100000"/>
              </a:lnSpc>
              <a:spcBef>
                <a:spcPct val="0"/>
              </a:spcBef>
              <a:spcAft>
                <a:spcPct val="0"/>
              </a:spcAft>
              <a:buClrTx/>
              <a:buSzTx/>
              <a:buFontTx/>
              <a:buNone/>
              <a:defRPr/>
            </a:pPr>
            <a:fld id="{76FC6EEE-B464-450E-9D46-1DA18310C801}" type="slidenum">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aike.baidu.com/view/9964678.htm" TargetMode="External"/><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p:nvPr>
        </p:nvSpPr>
        <p:spPr>
          <a:xfrm>
            <a:off x="906463" y="4691063"/>
            <a:ext cx="4984750" cy="4443412"/>
          </a:xfrm>
        </p:spPr>
        <p:txBody>
          <a:bodyPr wrap="square" lIns="91143" tIns="45571" rIns="91143" bIns="45571" anchor="t" anchorCtr="0"/>
          <a:p>
            <a:pPr lvl="0"/>
            <a:endParaRPr lang="zh-CN" altLang="en-US" dirty="0"/>
          </a:p>
        </p:txBody>
      </p:sp>
      <p:sp>
        <p:nvSpPr>
          <p:cNvPr id="7172" name="灯片编号占位符 3"/>
          <p:cNvSpPr txBox="1">
            <a:spLocks noGrp="1"/>
          </p:cNvSpPr>
          <p:nvPr>
            <p:ph type="sldNum" sz="quarter"/>
          </p:nvPr>
        </p:nvSpPr>
        <p:spPr>
          <a:xfrm>
            <a:off x="3851275" y="9380538"/>
            <a:ext cx="2946400" cy="493712"/>
          </a:xfrm>
          <a:prstGeom prst="rect">
            <a:avLst/>
          </a:prstGeom>
          <a:noFill/>
          <a:ln w="9525">
            <a:noFill/>
          </a:ln>
        </p:spPr>
        <p:txBody>
          <a:bodyPr lIns="91143" tIns="45571" rIns="91143" bIns="45571" anchor="b" anchorCtr="0"/>
          <a:p>
            <a:pPr lvl="0" algn="r" defTabSz="911225">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pPr marL="342900" marR="0" lvl="0" indent="-342900" algn="l" defTabSz="914400" rtl="0" eaLnBrk="1" fontAlgn="base" latinLnBrk="0" hangingPunct="1">
              <a:lnSpc>
                <a:spcPct val="100000"/>
              </a:lnSpc>
              <a:spcBef>
                <a:spcPct val="0"/>
              </a:spcBef>
              <a:spcAft>
                <a:spcPct val="0"/>
              </a:spcAft>
              <a:buClrTx/>
              <a:buSzTx/>
              <a:buFont typeface="+mj-lt"/>
              <a:buAutoNum type="arabicPeriod"/>
              <a:defRPr/>
            </a:pPr>
            <a:r>
              <a:rPr lang="zh-CN" altLang="en-US" noProof="0" dirty="0">
                <a:ln>
                  <a:noFill/>
                </a:ln>
                <a:effectLst/>
                <a:uLnTx/>
                <a:uFillTx/>
                <a:latin typeface="仿宋" panose="02010609060101010101" pitchFamily="49" charset="-122"/>
                <a:ea typeface="仿宋" panose="02010609060101010101" pitchFamily="49" charset="-122"/>
                <a:sym typeface="+mn-ea"/>
              </a:rPr>
              <a:t>对于按照一定的规则构造的任一自动机，该自动机就定义了一个语言</a:t>
            </a:r>
            <a:endParaRPr kumimoji="0" lang="en-US" altLang="zh-CN" b="0" i="0" u="none" strike="noStrike" kern="1200" cap="none" spc="0" normalizeH="0" baseline="0" noProof="0" dirty="0">
              <a:ln>
                <a:noFill/>
              </a:ln>
              <a:solidFill>
                <a:schemeClr val="tx1"/>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defRPr/>
            </a:pPr>
            <a:r>
              <a:rPr lang="zh-CN" altLang="en-US" noProof="0" dirty="0">
                <a:ln>
                  <a:noFill/>
                </a:ln>
                <a:effectLst/>
                <a:uLnTx/>
                <a:uFillTx/>
                <a:latin typeface="仿宋" panose="02010609060101010101" pitchFamily="49" charset="-122"/>
                <a:ea typeface="仿宋" panose="02010609060101010101" pitchFamily="49" charset="-122"/>
                <a:sym typeface="+mn-ea"/>
              </a:rPr>
              <a:t>这个语言由该自动机所识别的所有句子组成</a:t>
            </a:r>
            <a:endParaRPr kumimoji="0" lang="zh-CN" altLang="en-US" b="0" i="0" u="none" strike="noStrike" kern="1200" cap="none" spc="0" normalizeH="0" baseline="0" noProof="0" dirty="0">
              <a:ln>
                <a:noFill/>
              </a:ln>
              <a:solidFill>
                <a:schemeClr val="tx1"/>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defRPr/>
            </a:pPr>
            <a:endParaRPr lang="zh-CN" altLang="en-US" noProof="0" dirty="0">
              <a:ln>
                <a:noFill/>
              </a:ln>
              <a:effectLst/>
              <a:uLnTx/>
              <a:uFillTx/>
              <a:latin typeface="仿宋" panose="02010609060101010101" pitchFamily="49" charset="-122"/>
              <a:ea typeface="仿宋" panose="02010609060101010101" pitchFamily="49" charset="-122"/>
              <a:sym typeface="+mn-ea"/>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defRPr/>
            </a:pPr>
            <a:r>
              <a:rPr lang="zh-CN" altLang="en-US" noProof="0" dirty="0">
                <a:ln>
                  <a:noFill/>
                </a:ln>
                <a:effectLst/>
                <a:uLnTx/>
                <a:uFillTx/>
                <a:latin typeface="仿宋" panose="02010609060101010101" pitchFamily="49" charset="-122"/>
                <a:ea typeface="仿宋" panose="02010609060101010101" pitchFamily="49" charset="-122"/>
                <a:sym typeface="+mn-ea"/>
              </a:rPr>
              <a:t>是不是等价？（一方面：由于描述的是同一个东西，应该等价；另一方面：它们真的是等价的吗？）</a:t>
            </a:r>
            <a:endParaRPr kumimoji="0" lang="en-US" altLang="zh-CN" b="0" i="0" u="none" strike="noStrike" kern="1200" cap="none" spc="0" normalizeH="0" baseline="0" noProof="0" dirty="0">
              <a:ln>
                <a:noFill/>
              </a:ln>
              <a:solidFill>
                <a:schemeClr val="tx1"/>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defRPr/>
            </a:pPr>
            <a:r>
              <a:rPr lang="zh-CN" altLang="en-US" noProof="0" dirty="0">
                <a:ln>
                  <a:noFill/>
                </a:ln>
                <a:effectLst/>
                <a:uLnTx/>
                <a:uFillTx/>
                <a:latin typeface="仿宋" panose="02010609060101010101" pitchFamily="49" charset="-122"/>
                <a:ea typeface="仿宋" panose="02010609060101010101" pitchFamily="49" charset="-122"/>
                <a:sym typeface="+mn-ea"/>
              </a:rPr>
              <a:t>如果等价，是否可以互换？（这种转化应该是正确的，而且能够证明）</a:t>
            </a:r>
            <a:endParaRPr kumimoji="0" lang="en-US" altLang="zh-CN" b="0" i="0" u="none" strike="noStrike" kern="1200" cap="none" spc="0" normalizeH="0" baseline="0" noProof="0" dirty="0">
              <a:ln>
                <a:noFill/>
              </a:ln>
              <a:solidFill>
                <a:schemeClr val="tx1"/>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defRPr/>
            </a:pPr>
            <a:r>
              <a:rPr lang="zh-CN" altLang="en-US" noProof="0" dirty="0">
                <a:ln>
                  <a:noFill/>
                </a:ln>
                <a:effectLst/>
                <a:uLnTx/>
                <a:uFillTx/>
                <a:latin typeface="仿宋" panose="02010609060101010101" pitchFamily="49" charset="-122"/>
                <a:ea typeface="仿宋" panose="02010609060101010101" pitchFamily="49" charset="-122"/>
                <a:sym typeface="+mn-ea"/>
              </a:rPr>
              <a:t>如果转换方法是有效地，可以自动进行，将给我们带来更多的方便和新的结果</a:t>
            </a:r>
            <a:endParaRPr kumimoji="0" lang="en-US" altLang="zh-CN" b="0" i="0" u="none" strike="noStrike" kern="1200" cap="none" spc="0" normalizeH="0" baseline="0" noProof="0" dirty="0">
              <a:ln>
                <a:noFill/>
              </a:ln>
              <a:solidFill>
                <a:schemeClr val="tx1"/>
              </a:solidFill>
              <a:effectLst/>
              <a:uLnTx/>
              <a:uFillTx/>
              <a:latin typeface="仿宋" panose="02010609060101010101" pitchFamily="49" charset="-122"/>
              <a:ea typeface="仿宋" panose="02010609060101010101" pitchFamily="49" charset="-122"/>
              <a:cs typeface="+mn-cs"/>
            </a:endParaRPr>
          </a:p>
          <a:p>
            <a:endParaRPr lang="zh-CN" altLang="en-US"/>
          </a:p>
          <a:p>
            <a:pPr lvl="2" eaLnBrk="1" hangingPunct="1"/>
            <a:r>
              <a:rPr lang="en-US" altLang="zh-CN" b="1" dirty="0">
                <a:latin typeface="Times New Roman" panose="02020603050405020304" pitchFamily="18" charset="0"/>
                <a:sym typeface="+mn-ea"/>
              </a:rPr>
              <a:t>20</a:t>
            </a:r>
            <a:r>
              <a:rPr lang="zh-CN" altLang="en-US" b="1" dirty="0">
                <a:latin typeface="宋体" panose="02010600030101010101" pitchFamily="2" charset="-122"/>
                <a:sym typeface="+mn-ea"/>
              </a:rPr>
              <a:t>世纪</a:t>
            </a:r>
            <a:r>
              <a:rPr lang="en-US" altLang="zh-CN" b="1" dirty="0">
                <a:latin typeface="Times New Roman" panose="02020603050405020304" pitchFamily="18" charset="0"/>
                <a:sym typeface="+mn-ea"/>
              </a:rPr>
              <a:t>50</a:t>
            </a:r>
            <a:r>
              <a:rPr lang="zh-CN" altLang="en-US" b="1" dirty="0">
                <a:latin typeface="宋体" panose="02010600030101010101" pitchFamily="2" charset="-122"/>
                <a:sym typeface="+mn-ea"/>
              </a:rPr>
              <a:t>年代，人们用巴科斯范式</a:t>
            </a:r>
            <a:r>
              <a:rPr lang="en-US" altLang="zh-CN" b="1" dirty="0">
                <a:latin typeface="Times New Roman" panose="02020603050405020304" pitchFamily="18" charset="0"/>
                <a:sym typeface="+mn-ea"/>
              </a:rPr>
              <a:t>(Backus Nour Form </a:t>
            </a:r>
            <a:r>
              <a:rPr lang="zh-CN" altLang="en-US" b="1" dirty="0">
                <a:latin typeface="宋体" panose="02010600030101010101" pitchFamily="2" charset="-122"/>
                <a:sym typeface="+mn-ea"/>
              </a:rPr>
              <a:t>或</a:t>
            </a:r>
            <a:r>
              <a:rPr lang="zh-CN" altLang="en-US" b="1" dirty="0">
                <a:latin typeface="Times New Roman" panose="02020603050405020304" pitchFamily="18" charset="0"/>
                <a:sym typeface="+mn-ea"/>
              </a:rPr>
              <a:t> </a:t>
            </a:r>
            <a:r>
              <a:rPr lang="en-US" altLang="zh-CN" b="1" dirty="0">
                <a:latin typeface="Times New Roman" panose="02020603050405020304" pitchFamily="18" charset="0"/>
                <a:sym typeface="+mn-ea"/>
              </a:rPr>
              <a:t>Backus Normal Form</a:t>
            </a:r>
            <a:r>
              <a:rPr lang="zh-CN" altLang="en-US" b="1" dirty="0">
                <a:latin typeface="宋体" panose="02010600030101010101" pitchFamily="2" charset="-122"/>
                <a:sym typeface="+mn-ea"/>
              </a:rPr>
              <a:t>，</a:t>
            </a:r>
            <a:r>
              <a:rPr lang="en-US" altLang="zh-CN" b="1" dirty="0">
                <a:latin typeface="Times New Roman" panose="02020603050405020304" pitchFamily="18" charset="0"/>
                <a:sym typeface="+mn-ea"/>
              </a:rPr>
              <a:t>BNF)</a:t>
            </a:r>
            <a:r>
              <a:rPr lang="zh-CN" altLang="en-US" b="1" dirty="0">
                <a:latin typeface="宋体" panose="02010600030101010101" pitchFamily="2" charset="-122"/>
                <a:sym typeface="+mn-ea"/>
              </a:rPr>
              <a:t>实现了对高级语言</a:t>
            </a:r>
            <a:r>
              <a:rPr lang="en-US" altLang="zh-CN" b="1" dirty="0">
                <a:latin typeface="Times New Roman" panose="02020603050405020304" pitchFamily="18" charset="0"/>
                <a:sym typeface="+mn-ea"/>
              </a:rPr>
              <a:t>ALGOL-60</a:t>
            </a:r>
            <a:r>
              <a:rPr lang="zh-CN" altLang="en-US" b="1" dirty="0">
                <a:latin typeface="宋体" panose="02010600030101010101" pitchFamily="2" charset="-122"/>
                <a:sym typeface="+mn-ea"/>
              </a:rPr>
              <a:t>的成功描述。</a:t>
            </a:r>
            <a:r>
              <a:rPr lang="en-US" altLang="zh-CN" b="1" dirty="0">
                <a:latin typeface="宋体" panose="02010600030101010101" pitchFamily="2" charset="-122"/>
                <a:sym typeface="+mn-ea"/>
              </a:rPr>
              <a:t>BNF</a:t>
            </a:r>
            <a:r>
              <a:rPr lang="zh-CN" altLang="en-US" b="1" dirty="0">
                <a:latin typeface="宋体" panose="02010600030101010101" pitchFamily="2" charset="-122"/>
                <a:sym typeface="+mn-ea"/>
              </a:rPr>
              <a:t>范式就是上下文无关文法。</a:t>
            </a:r>
            <a:endParaRPr lang="en-US" altLang="zh-CN" b="1" dirty="0">
              <a:latin typeface="宋体" panose="02010600030101010101" pitchFamily="2" charset="-122"/>
            </a:endParaRPr>
          </a:p>
          <a:p>
            <a:pPr lvl="2" eaLnBrk="1" hangingPunct="1"/>
            <a:r>
              <a:rPr lang="zh-CN" altLang="en-US" b="1" dirty="0">
                <a:latin typeface="宋体" panose="02010600030101010101" pitchFamily="2" charset="-122"/>
                <a:sym typeface="+mn-ea"/>
              </a:rPr>
              <a:t>这一成功，使得形式语言在</a:t>
            </a:r>
            <a:r>
              <a:rPr lang="en-US" altLang="zh-CN" b="1" dirty="0">
                <a:latin typeface="Times New Roman" panose="02020603050405020304" pitchFamily="18" charset="0"/>
                <a:sym typeface="+mn-ea"/>
              </a:rPr>
              <a:t>20</a:t>
            </a:r>
            <a:r>
              <a:rPr lang="zh-CN" altLang="en-US" b="1" dirty="0">
                <a:latin typeface="宋体" panose="02010600030101010101" pitchFamily="2" charset="-122"/>
                <a:sym typeface="+mn-ea"/>
              </a:rPr>
              <a:t>世纪</a:t>
            </a:r>
            <a:r>
              <a:rPr lang="en-US" altLang="zh-CN" b="1" dirty="0">
                <a:latin typeface="Times New Roman" panose="02020603050405020304" pitchFamily="18" charset="0"/>
                <a:sym typeface="+mn-ea"/>
              </a:rPr>
              <a:t>60</a:t>
            </a:r>
            <a:r>
              <a:rPr lang="zh-CN" altLang="en-US" b="1" dirty="0">
                <a:latin typeface="宋体" panose="02010600030101010101" pitchFamily="2" charset="-122"/>
                <a:sym typeface="+mn-ea"/>
              </a:rPr>
              <a:t>年代得到了大力的发展。尤其是上下文无关文法被作为计算机程序设计语言文法的最佳近似描述得到了较为深入的研究。</a:t>
            </a:r>
            <a:r>
              <a:rPr lang="zh-CN" altLang="en-US" b="1" dirty="0">
                <a:sym typeface="+mn-ea"/>
              </a:rPr>
              <a:t> </a:t>
            </a:r>
            <a:endParaRPr lang="zh-CN" altLang="en-US" b="1" dirty="0"/>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sym typeface="+mn-ea"/>
              </a:rPr>
              <a:t>计算思维培养从基础理论课程开始，</a:t>
            </a:r>
            <a:r>
              <a:rPr lang="zh-CN" altLang="en-US"/>
              <a:t>由数学课程和抽象程度较高的课程</a:t>
            </a:r>
            <a:r>
              <a:rPr lang="zh-CN" altLang="en-US"/>
              <a:t>组成</a:t>
            </a:r>
            <a:endParaRPr lang="zh-CN" altLang="en-US"/>
          </a:p>
          <a:p>
            <a:r>
              <a:rPr lang="zh-CN" altLang="en-US"/>
              <a:t>包括数学分析，高等代数，数值分析、概率与数理统计，集合论与图论、近世代数、数理逻辑以及形式语言与</a:t>
            </a:r>
            <a:r>
              <a:rPr lang="zh-CN" altLang="en-US"/>
              <a:t>自动机</a:t>
            </a:r>
            <a:endParaRPr lang="zh-CN" altLang="en-US"/>
          </a:p>
          <a:p>
            <a:r>
              <a:rPr lang="zh-CN" altLang="en-US"/>
              <a:t>连续数学，离散数学，计算模型</a:t>
            </a:r>
            <a:r>
              <a:rPr lang="en-US" altLang="zh-CN"/>
              <a:t>3</a:t>
            </a:r>
            <a:r>
              <a:rPr lang="zh-CN" altLang="en-US"/>
              <a:t>部分内容按阶段分开，使学生学习思维能力，不断朝着计算思维进</a:t>
            </a:r>
            <a:r>
              <a:rPr lang="zh-CN" altLang="en-US"/>
              <a:t>步</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xfrm>
            <a:off x="906463" y="4691063"/>
            <a:ext cx="4984750" cy="4443412"/>
          </a:xfrm>
        </p:spPr>
        <p:txBody>
          <a:bodyPr wrap="square" lIns="91143" tIns="45571" rIns="91143" bIns="45571" anchor="t" anchorCtr="0"/>
          <a:p>
            <a:pPr lvl="0"/>
            <a:endParaRPr lang="zh-CN" altLang="en-US" dirty="0"/>
          </a:p>
        </p:txBody>
      </p:sp>
      <p:sp>
        <p:nvSpPr>
          <p:cNvPr id="31748" name="灯片编号占位符 3"/>
          <p:cNvSpPr txBox="1">
            <a:spLocks noGrp="1"/>
          </p:cNvSpPr>
          <p:nvPr>
            <p:ph type="sldNum" sz="quarter"/>
          </p:nvPr>
        </p:nvSpPr>
        <p:spPr>
          <a:xfrm>
            <a:off x="3851275" y="9380538"/>
            <a:ext cx="2946400" cy="493712"/>
          </a:xfrm>
          <a:prstGeom prst="rect">
            <a:avLst/>
          </a:prstGeom>
          <a:noFill/>
          <a:ln w="9525">
            <a:noFill/>
          </a:ln>
        </p:spPr>
        <p:txBody>
          <a:bodyPr lIns="91143" tIns="45571" rIns="91143" bIns="45571" anchor="b" anchorCtr="0"/>
          <a:p>
            <a:pPr lvl="0" algn="r" defTabSz="911225"/>
            <a:fld id="{9A0DB2DC-4C9A-4742-B13C-FB6460FD3503}" type="slidenum">
              <a:rPr lang="zh-CN" altLang="en-US" sz="1200" dirty="0">
                <a:solidFill>
                  <a:schemeClr val="tx1"/>
                </a:solidFill>
              </a:rPr>
            </a:fld>
            <a:endParaRPr lang="zh-CN" altLang="en-US" sz="1200" dirty="0">
              <a:solidFill>
                <a:schemeClr val="tx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pPr lvl="1"/>
            <a:r>
              <a:rPr lang="zh-CN" altLang="en-US" dirty="0">
                <a:sym typeface="+mn-ea"/>
              </a:rPr>
              <a:t>沃森是自</a:t>
            </a:r>
            <a:r>
              <a:rPr lang="en-US" altLang="zh-CN" dirty="0">
                <a:sym typeface="+mn-ea"/>
              </a:rPr>
              <a:t>2007</a:t>
            </a:r>
            <a:r>
              <a:rPr lang="zh-CN" altLang="en-US" dirty="0">
                <a:sym typeface="+mn-ea"/>
              </a:rPr>
              <a:t>年开始，由</a:t>
            </a:r>
            <a:r>
              <a:rPr lang="en-US" altLang="zh-CN" dirty="0">
                <a:sym typeface="+mn-ea"/>
              </a:rPr>
              <a:t>IBM</a:t>
            </a:r>
            <a:r>
              <a:rPr lang="zh-CN" altLang="en-US" dirty="0">
                <a:sym typeface="+mn-ea"/>
              </a:rPr>
              <a:t>公司开发的人工智能系统</a:t>
            </a:r>
            <a:endParaRPr lang="en-US" altLang="zh-CN" dirty="0"/>
          </a:p>
          <a:p>
            <a:pPr lvl="1"/>
            <a:r>
              <a:rPr lang="zh-CN" altLang="en-US" dirty="0">
                <a:sym typeface="+mn-ea"/>
              </a:rPr>
              <a:t>它可以通过询问病人的病征、病史，通过使用人工智能技术、对自然语言的处理和分析技术，凭借从各个渠道搜集到的信息和数据，迅速给出诊断提示和治疗意见。</a:t>
            </a:r>
            <a:endParaRPr lang="en-US" altLang="zh-CN" dirty="0"/>
          </a:p>
          <a:p>
            <a:pPr lvl="1"/>
            <a:r>
              <a:rPr lang="zh-CN" altLang="en-US" dirty="0">
                <a:sym typeface="+mn-ea"/>
              </a:rPr>
              <a:t>沃森储存了数百万的文档资料，包括字典、百科全书、新闻、文学以及其他可以建立知识库的参考材料。沃森的硬件配置可以使它每秒处理</a:t>
            </a:r>
            <a:r>
              <a:rPr lang="en-US" altLang="zh-CN" dirty="0">
                <a:sym typeface="+mn-ea"/>
              </a:rPr>
              <a:t>500GB</a:t>
            </a:r>
            <a:r>
              <a:rPr lang="zh-CN" altLang="en-US" dirty="0">
                <a:sym typeface="+mn-ea"/>
              </a:rPr>
              <a:t>的数据，相当于</a:t>
            </a:r>
            <a:r>
              <a:rPr lang="en-US" altLang="zh-CN" dirty="0">
                <a:sym typeface="+mn-ea"/>
              </a:rPr>
              <a:t>1</a:t>
            </a:r>
            <a:r>
              <a:rPr lang="zh-CN" altLang="en-US" dirty="0">
                <a:sym typeface="+mn-ea"/>
              </a:rPr>
              <a:t>秒阅读</a:t>
            </a:r>
            <a:r>
              <a:rPr lang="en-US" altLang="zh-CN" dirty="0">
                <a:sym typeface="+mn-ea"/>
              </a:rPr>
              <a:t>100</a:t>
            </a:r>
            <a:r>
              <a:rPr lang="zh-CN" altLang="en-US" dirty="0">
                <a:sym typeface="+mn-ea"/>
              </a:rPr>
              <a:t>万本书。</a:t>
            </a:r>
            <a:endParaRPr lang="en-US" altLang="zh-CN" dirty="0"/>
          </a:p>
          <a:p>
            <a:pPr lvl="1"/>
            <a:endParaRPr lang="en-US" altLang="zh-CN" dirty="0"/>
          </a:p>
          <a:p>
            <a:pPr lvl="0"/>
            <a:r>
              <a:rPr lang="zh-CN" altLang="en-US" dirty="0">
                <a:sym typeface="+mn-ea"/>
              </a:rPr>
              <a:t>围棋人机大战</a:t>
            </a:r>
            <a:endParaRPr lang="en-US" altLang="zh-CN" dirty="0"/>
          </a:p>
          <a:p>
            <a:pPr lvl="1"/>
            <a:r>
              <a:rPr lang="en-US" altLang="zh-CN" dirty="0">
                <a:sym typeface="+mn-ea"/>
              </a:rPr>
              <a:t>2016</a:t>
            </a:r>
            <a:r>
              <a:rPr lang="zh-CN" altLang="en-US" dirty="0">
                <a:sym typeface="+mn-ea"/>
              </a:rPr>
              <a:t>年</a:t>
            </a:r>
            <a:r>
              <a:rPr lang="en-US" altLang="zh-CN" dirty="0">
                <a:sym typeface="+mn-ea"/>
              </a:rPr>
              <a:t>3</a:t>
            </a:r>
            <a:r>
              <a:rPr lang="zh-CN" altLang="en-US" dirty="0">
                <a:sym typeface="+mn-ea"/>
              </a:rPr>
              <a:t>月</a:t>
            </a:r>
            <a:r>
              <a:rPr lang="en-US" altLang="zh-CN" dirty="0">
                <a:sym typeface="+mn-ea"/>
              </a:rPr>
              <a:t>9</a:t>
            </a:r>
            <a:r>
              <a:rPr lang="zh-CN" altLang="en-US" dirty="0">
                <a:sym typeface="+mn-ea"/>
              </a:rPr>
              <a:t>日至</a:t>
            </a:r>
            <a:r>
              <a:rPr lang="en-US" altLang="zh-CN" dirty="0">
                <a:sym typeface="+mn-ea"/>
              </a:rPr>
              <a:t>15</a:t>
            </a:r>
            <a:r>
              <a:rPr lang="zh-CN" altLang="en-US" dirty="0">
                <a:sym typeface="+mn-ea"/>
              </a:rPr>
              <a:t>日在韩国首尔进行的韩国围棋九段棋手李世石与人工智能围棋程序“阿尔法围棋”（</a:t>
            </a:r>
            <a:r>
              <a:rPr lang="en-US" altLang="zh-CN" dirty="0">
                <a:sym typeface="+mn-ea"/>
              </a:rPr>
              <a:t>AlphaGo</a:t>
            </a:r>
            <a:r>
              <a:rPr lang="zh-CN" altLang="en-US" dirty="0">
                <a:sym typeface="+mn-ea"/>
              </a:rPr>
              <a:t>）之间的五番棋比赛。比赛采用中国围棋规则，最终结果是人工智能阿尔法围棋以总比分</a:t>
            </a:r>
            <a:r>
              <a:rPr lang="en-US" altLang="zh-CN" dirty="0">
                <a:sym typeface="+mn-ea"/>
              </a:rPr>
              <a:t>4</a:t>
            </a:r>
            <a:r>
              <a:rPr lang="zh-CN" altLang="en-US" dirty="0">
                <a:sym typeface="+mn-ea"/>
              </a:rPr>
              <a:t>比</a:t>
            </a:r>
            <a:r>
              <a:rPr lang="en-US" altLang="zh-CN" dirty="0">
                <a:sym typeface="+mn-ea"/>
              </a:rPr>
              <a:t>1</a:t>
            </a:r>
            <a:r>
              <a:rPr lang="zh-CN" altLang="en-US" dirty="0">
                <a:sym typeface="+mn-ea"/>
              </a:rPr>
              <a:t>战胜人类代表李世石。</a:t>
            </a:r>
            <a:endParaRPr lang="en-US" altLang="zh-CN" dirty="0"/>
          </a:p>
          <a:p>
            <a:pPr lvl="1"/>
            <a:r>
              <a:rPr lang="zh-CN" altLang="en-US" dirty="0">
                <a:sym typeface="+mn-ea"/>
              </a:rPr>
              <a:t>近日，</a:t>
            </a:r>
            <a:r>
              <a:rPr lang="en-US" altLang="zh-CN" dirty="0">
                <a:sym typeface="+mn-ea"/>
              </a:rPr>
              <a:t>Master</a:t>
            </a:r>
            <a:r>
              <a:rPr lang="zh-CN" altLang="en-US" dirty="0">
                <a:sym typeface="+mn-ea"/>
              </a:rPr>
              <a:t>连续横扫中日韩围棋世界一流高手，战绩</a:t>
            </a:r>
            <a:r>
              <a:rPr lang="en-US" altLang="zh-CN" dirty="0">
                <a:sym typeface="+mn-ea"/>
              </a:rPr>
              <a:t>60</a:t>
            </a:r>
            <a:r>
              <a:rPr lang="zh-CN" altLang="en-US" dirty="0">
                <a:sym typeface="+mn-ea"/>
              </a:rPr>
              <a:t>胜</a:t>
            </a:r>
            <a:r>
              <a:rPr lang="en-US" altLang="zh-CN" dirty="0">
                <a:sym typeface="+mn-ea"/>
              </a:rPr>
              <a:t>0</a:t>
            </a:r>
            <a:r>
              <a:rPr lang="zh-CN" altLang="en-US" dirty="0">
                <a:sym typeface="+mn-ea"/>
              </a:rPr>
              <a:t>负</a:t>
            </a:r>
            <a:r>
              <a:rPr lang="en-US" altLang="zh-CN" dirty="0">
                <a:sym typeface="+mn-ea"/>
              </a:rPr>
              <a:t>1</a:t>
            </a:r>
            <a:r>
              <a:rPr lang="zh-CN" altLang="en-US" dirty="0">
                <a:sym typeface="+mn-ea"/>
              </a:rPr>
              <a:t>。</a:t>
            </a:r>
            <a:endParaRPr lang="en-US" altLang="zh-CN" dirty="0"/>
          </a:p>
          <a:p>
            <a:pPr lvl="1"/>
            <a:r>
              <a:rPr lang="zh-CN" altLang="en-US" dirty="0">
                <a:sym typeface="+mn-ea"/>
              </a:rPr>
              <a:t>要是人工智能用暴力列举所有情况的方式，围棋需要计算的变化数量远远超过已经观测到的宇宙中原子的数量。</a:t>
            </a:r>
            <a:endParaRPr lang="en-US" altLang="zh-CN" dirty="0"/>
          </a:p>
          <a:p>
            <a:pPr lvl="1"/>
            <a:r>
              <a:rPr lang="zh-CN" altLang="en-US" dirty="0">
                <a:sym typeface="+mn-ea"/>
              </a:rPr>
              <a:t>人工智能研究者们祭出了终极杀器</a:t>
            </a:r>
            <a:r>
              <a:rPr lang="en-US" altLang="zh-CN" dirty="0">
                <a:sym typeface="+mn-ea"/>
              </a:rPr>
              <a:t>——“</a:t>
            </a:r>
            <a:r>
              <a:rPr lang="zh-CN" altLang="en-US" dirty="0">
                <a:sym typeface="+mn-ea"/>
                <a:hlinkClick r:id="rId3"/>
              </a:rPr>
              <a:t>深度学习</a:t>
            </a:r>
            <a:r>
              <a:rPr lang="zh-CN" altLang="en-US" dirty="0">
                <a:sym typeface="+mn-ea"/>
              </a:rPr>
              <a:t>”。深度学习是人工智能领域中的热门科目，它能完成笔迹识别、面部识别、驾驶自动汽车、自然语言处理、识别声音、分析生物信息数据等非常复杂的任务。谷歌人工智能程序阿尔法围棋（</a:t>
            </a:r>
            <a:r>
              <a:rPr lang="en-US" altLang="zh-CN" dirty="0">
                <a:sym typeface="+mn-ea"/>
              </a:rPr>
              <a:t>AlphaGo</a:t>
            </a:r>
            <a:r>
              <a:rPr lang="zh-CN" altLang="en-US" dirty="0">
                <a:sym typeface="+mn-ea"/>
              </a:rPr>
              <a:t>）就是基于深度学习技术研究开发的。</a:t>
            </a:r>
            <a:endParaRPr lang="en-US" altLang="zh-CN" dirty="0"/>
          </a:p>
          <a:p>
            <a:pPr lvl="1"/>
            <a:endParaRPr lang="en-US" altLang="zh-CN" dirty="0"/>
          </a:p>
          <a:p>
            <a:pPr lvl="1"/>
            <a:r>
              <a:rPr lang="zh-CN" altLang="en-US" dirty="0">
                <a:sym typeface="+mn-ea"/>
              </a:rPr>
              <a:t>沃森在拿到一个问题后，会进行一系列的计算，包括语法语义分析、对各个知识库进行搜索、提取备选答案、对备选答案证据的搜寻、对证据强度的计算和综合等等</a:t>
            </a:r>
            <a:endParaRPr lang="en-US" altLang="zh-CN" dirty="0"/>
          </a:p>
          <a:p>
            <a:pPr lvl="1"/>
            <a:r>
              <a:rPr lang="en-US" altLang="zh-CN" dirty="0">
                <a:sym typeface="+mn-ea"/>
              </a:rPr>
              <a:t>2011</a:t>
            </a:r>
            <a:r>
              <a:rPr lang="zh-CN" altLang="en-US" dirty="0">
                <a:sym typeface="+mn-ea"/>
              </a:rPr>
              <a:t>年，沃森在美国一档老牌综艺节目“危机边缘”里打败了最高奖金得主布拉德</a:t>
            </a:r>
            <a:r>
              <a:rPr lang="en-US" altLang="zh-CN" dirty="0">
                <a:sym typeface="+mn-ea"/>
              </a:rPr>
              <a:t>·</a:t>
            </a:r>
            <a:r>
              <a:rPr lang="zh-CN" altLang="en-US" dirty="0">
                <a:sym typeface="+mn-ea"/>
              </a:rPr>
              <a:t>鲁特尔和连胜纪录保持者肯</a:t>
            </a:r>
            <a:r>
              <a:rPr lang="en-US" altLang="zh-CN" dirty="0">
                <a:sym typeface="+mn-ea"/>
              </a:rPr>
              <a:t>·</a:t>
            </a:r>
            <a:r>
              <a:rPr lang="zh-CN" altLang="en-US" dirty="0">
                <a:sym typeface="+mn-ea"/>
              </a:rPr>
              <a:t>詹宁斯</a:t>
            </a:r>
            <a:endParaRPr lang="en-US" altLang="zh-CN" dirty="0"/>
          </a:p>
          <a:p>
            <a:pPr lvl="1"/>
            <a:r>
              <a:rPr lang="en-US" altLang="zh-CN" dirty="0">
                <a:sym typeface="+mn-ea"/>
              </a:rPr>
              <a:t>2014</a:t>
            </a:r>
            <a:r>
              <a:rPr lang="zh-CN" altLang="en-US" dirty="0">
                <a:sym typeface="+mn-ea"/>
              </a:rPr>
              <a:t>年，德州大学安德森癌症中心与</a:t>
            </a:r>
            <a:r>
              <a:rPr lang="en-US" altLang="zh-CN" dirty="0">
                <a:sym typeface="+mn-ea"/>
              </a:rPr>
              <a:t>IBM</a:t>
            </a:r>
            <a:r>
              <a:rPr lang="zh-CN" altLang="en-US" dirty="0">
                <a:sym typeface="+mn-ea"/>
              </a:rPr>
              <a:t>合作打造“登月项目”，该项目通过采用</a:t>
            </a:r>
            <a:r>
              <a:rPr lang="en-US" altLang="zh-CN" dirty="0">
                <a:sym typeface="+mn-ea"/>
              </a:rPr>
              <a:t>IBM</a:t>
            </a:r>
            <a:r>
              <a:rPr lang="zh-CN" altLang="en-US" dirty="0">
                <a:sym typeface="+mn-ea"/>
              </a:rPr>
              <a:t>沃森技术来消除癌症。</a:t>
            </a:r>
            <a:endParaRPr lang="en-US" altLang="zh-CN" dirty="0"/>
          </a:p>
          <a:p>
            <a:pPr lvl="1"/>
            <a:r>
              <a:rPr lang="en-US" altLang="zh-CN" dirty="0">
                <a:sym typeface="+mn-ea"/>
              </a:rPr>
              <a:t>2017</a:t>
            </a:r>
            <a:r>
              <a:rPr lang="zh-CN" altLang="en-US" dirty="0">
                <a:sym typeface="+mn-ea"/>
              </a:rPr>
              <a:t>年</a:t>
            </a:r>
            <a:r>
              <a:rPr lang="en-US" altLang="zh-CN" dirty="0">
                <a:sym typeface="+mn-ea"/>
              </a:rPr>
              <a:t>2</a:t>
            </a:r>
            <a:r>
              <a:rPr lang="zh-CN" altLang="en-US" dirty="0">
                <a:sym typeface="+mn-ea"/>
              </a:rPr>
              <a:t>月</a:t>
            </a:r>
            <a:r>
              <a:rPr lang="en-US" altLang="zh-CN" dirty="0">
                <a:sym typeface="+mn-ea"/>
              </a:rPr>
              <a:t>4</a:t>
            </a:r>
            <a:r>
              <a:rPr lang="zh-CN" altLang="en-US" dirty="0">
                <a:sym typeface="+mn-ea"/>
              </a:rPr>
              <a:t>日，世界癌症日。沃森医生来到天津市第三中心医院参与为癌症患者举行的义诊，</a:t>
            </a:r>
            <a:r>
              <a:rPr lang="en-US" altLang="zh-CN" dirty="0">
                <a:sym typeface="+mn-ea"/>
              </a:rPr>
              <a:t>10</a:t>
            </a:r>
            <a:r>
              <a:rPr lang="zh-CN" altLang="en-US" dirty="0">
                <a:sym typeface="+mn-ea"/>
              </a:rPr>
              <a:t>秒为晚期癌症患者开处方。</a:t>
            </a:r>
            <a:endParaRPr lang="en-US" altLang="zh-CN" dirty="0"/>
          </a:p>
          <a:p>
            <a:pPr lvl="0"/>
            <a:endParaRPr lang="zh-CN" altLang="en-US" dirty="0"/>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p:nvPr>
        </p:nvSpPr>
        <p:spPr>
          <a:xfrm>
            <a:off x="906463" y="4691063"/>
            <a:ext cx="4984750" cy="4443412"/>
          </a:xfrm>
        </p:spPr>
        <p:txBody>
          <a:bodyPr wrap="square" lIns="91143" tIns="45571" rIns="91143" bIns="45571" anchor="t" anchorCtr="0"/>
          <a:p>
            <a:pPr lvl="0"/>
            <a:endParaRPr lang="zh-CN" altLang="en-US" dirty="0"/>
          </a:p>
        </p:txBody>
      </p:sp>
      <p:sp>
        <p:nvSpPr>
          <p:cNvPr id="43012" name="灯片编号占位符 3"/>
          <p:cNvSpPr txBox="1">
            <a:spLocks noGrp="1"/>
          </p:cNvSpPr>
          <p:nvPr>
            <p:ph type="sldNum" sz="quarter"/>
          </p:nvPr>
        </p:nvSpPr>
        <p:spPr>
          <a:xfrm>
            <a:off x="3851275" y="9380538"/>
            <a:ext cx="2946400" cy="493712"/>
          </a:xfrm>
          <a:prstGeom prst="rect">
            <a:avLst/>
          </a:prstGeom>
          <a:noFill/>
          <a:ln w="9525">
            <a:noFill/>
          </a:ln>
        </p:spPr>
        <p:txBody>
          <a:bodyPr lIns="91143" tIns="45571" rIns="91143" bIns="45571" anchor="b" anchorCtr="0"/>
          <a:p>
            <a:pPr lvl="0" algn="r" defTabSz="911225" eaLnBrk="1" hangingPunct="1">
              <a:spcBef>
                <a:spcPct val="0"/>
              </a:spcBef>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idx="1"/>
          </p:nvPr>
        </p:nvSpPr>
        <p:spPr>
          <a:xfrm>
            <a:off x="906463" y="4691063"/>
            <a:ext cx="4984750" cy="4443412"/>
          </a:xfrm>
        </p:spPr>
        <p:txBody>
          <a:bodyPr wrap="square" lIns="91143" tIns="45571" rIns="91143" bIns="45571" anchor="t" anchorCtr="0"/>
          <a:p>
            <a:pPr lvl="0"/>
            <a:endParaRPr lang="zh-CN" altLang="en-US" dirty="0"/>
          </a:p>
        </p:txBody>
      </p:sp>
      <p:sp>
        <p:nvSpPr>
          <p:cNvPr id="59396" name="灯片编号占位符 3"/>
          <p:cNvSpPr txBox="1">
            <a:spLocks noGrp="1"/>
          </p:cNvSpPr>
          <p:nvPr>
            <p:ph type="sldNum" sz="quarter"/>
          </p:nvPr>
        </p:nvSpPr>
        <p:spPr>
          <a:xfrm>
            <a:off x="3851275" y="9380538"/>
            <a:ext cx="2946400" cy="493712"/>
          </a:xfrm>
          <a:prstGeom prst="rect">
            <a:avLst/>
          </a:prstGeom>
          <a:noFill/>
          <a:ln w="9525">
            <a:noFill/>
          </a:ln>
        </p:spPr>
        <p:txBody>
          <a:bodyPr lIns="91143" tIns="45571" rIns="91143" bIns="45571" anchor="b" anchorCtr="0"/>
          <a:p>
            <a:pPr lvl="0" algn="r" defTabSz="911225"/>
            <a:fld id="{9A0DB2DC-4C9A-4742-B13C-FB6460FD3503}" type="slidenum">
              <a:rPr lang="zh-CN" altLang="en-US" sz="1200" dirty="0">
                <a:solidFill>
                  <a:schemeClr val="tx1"/>
                </a:solidFill>
              </a:rPr>
            </a:fld>
            <a:endParaRPr lang="zh-CN" altLang="en-US" sz="1200" dirty="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日期占位符 4"/>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日期占位符 4"/>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97675" y="304800"/>
            <a:ext cx="2138363" cy="60198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381000" y="304800"/>
            <a:ext cx="6264275" cy="60198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日期占位符 4"/>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381000" y="12954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724400" y="12954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日期占位符 4"/>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97675" y="304800"/>
            <a:ext cx="2138363" cy="60198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381000" y="304800"/>
            <a:ext cx="6264275" cy="60198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日期占位符 4"/>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日期占位符 4"/>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日期占位符 4"/>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381000" y="12954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724400" y="12954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日期占位符 5"/>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7" name="页脚占位符 6"/>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8" name="日期占位符 7"/>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9" name="页脚占位符 8"/>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4" name="日期占位符 3"/>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页脚占位符 4"/>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3" name="日期占位符 2"/>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4" name="页脚占位符 3"/>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日期占位符 4"/>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日期占位符 5"/>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7" name="页脚占位符 6"/>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日期占位符 5"/>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7" name="页脚占位符 6"/>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日期占位符 4"/>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97675" y="304800"/>
            <a:ext cx="2138363" cy="60198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381000" y="304800"/>
            <a:ext cx="6264275" cy="60198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日期占位符 4"/>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381000" y="12954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724400" y="12954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日期占位符 5"/>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7" name="页脚占位符 6"/>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8" name="日期占位符 7"/>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9" name="页脚占位符 8"/>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4" name="日期占位符 3"/>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5" name="页脚占位符 4"/>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3" name="日期占位符 2"/>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4" name="页脚占位符 3"/>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日期占位符 5"/>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7" name="页脚占位符 6"/>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6" name="日期占位符 5"/>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7" name="页脚占位符 6"/>
          <p:cNvSpPr>
            <a:spLocks noGrp="1"/>
          </p:cNvSpPr>
          <p:nvPr>
            <p:ph type="ftr" sz="quarter" idx="12"/>
          </p:nvPr>
        </p:nvSpPr>
        <p:spPr/>
        <p:txBody>
          <a:bodyPr/>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2592" name="Rectangle 16"/>
          <p:cNvSpPr>
            <a:spLocks noGrp="1" noChangeArrowheads="1"/>
          </p:cNvSpPr>
          <p:nvPr>
            <p:ph type="sldNum" sz="quarter" idx="4"/>
          </p:nvPr>
        </p:nvSpPr>
        <p:spPr bwMode="auto">
          <a:xfrm>
            <a:off x="7620000" y="6400800"/>
            <a:ext cx="1524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ClrTx/>
              <a:buSzTx/>
              <a:buFontTx/>
              <a:buNone/>
              <a:defRPr kumimoji="0" sz="1200" b="1" i="1">
                <a:latin typeface="Arial Narrow" panose="020B0606020202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144AE1A-0949-4415-A425-BB0F0139E9C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1027" name="Rectangle 2"/>
          <p:cNvSpPr>
            <a:spLocks noChangeArrowheads="1"/>
          </p:cNvSpPr>
          <p:nvPr/>
        </p:nvSpPr>
        <p:spPr bwMode="ltGray">
          <a:xfrm>
            <a:off x="457200" y="76200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3"/>
          <p:cNvSpPr>
            <a:spLocks noChangeArrowheads="1"/>
          </p:cNvSpPr>
          <p:nvPr/>
        </p:nvSpPr>
        <p:spPr bwMode="ltGray">
          <a:xfrm>
            <a:off x="762000" y="83820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4"/>
          <p:cNvSpPr>
            <a:spLocks noChangeArrowheads="1"/>
          </p:cNvSpPr>
          <p:nvPr/>
        </p:nvSpPr>
        <p:spPr bwMode="ltGray">
          <a:xfrm>
            <a:off x="533400" y="457200"/>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5"/>
          <p:cNvSpPr>
            <a:spLocks noChangeArrowheads="1"/>
          </p:cNvSpPr>
          <p:nvPr/>
        </p:nvSpPr>
        <p:spPr bwMode="ltGray">
          <a:xfrm>
            <a:off x="304800" y="381000"/>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6"/>
          <p:cNvSpPr>
            <a:spLocks noChangeArrowheads="1"/>
          </p:cNvSpPr>
          <p:nvPr/>
        </p:nvSpPr>
        <p:spPr bwMode="ltGray">
          <a:xfrm>
            <a:off x="0" y="685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7"/>
          <p:cNvSpPr>
            <a:spLocks noChangeArrowheads="1"/>
          </p:cNvSpPr>
          <p:nvPr/>
        </p:nvSpPr>
        <p:spPr bwMode="gray">
          <a:xfrm>
            <a:off x="914400" y="381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3" name="Rectangle 8"/>
          <p:cNvSpPr>
            <a:spLocks noChangeArrowheads="1"/>
          </p:cNvSpPr>
          <p:nvPr/>
        </p:nvSpPr>
        <p:spPr bwMode="gray">
          <a:xfrm>
            <a:off x="609600" y="12192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4" name="Rectangle 9"/>
          <p:cNvSpPr>
            <a:spLocks noGrp="1"/>
          </p:cNvSpPr>
          <p:nvPr>
            <p:ph type="title"/>
          </p:nvPr>
        </p:nvSpPr>
        <p:spPr>
          <a:xfrm>
            <a:off x="1143000" y="304800"/>
            <a:ext cx="7793038" cy="8382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35" name="Rectangle 10"/>
          <p:cNvSpPr>
            <a:spLocks noGrp="1"/>
          </p:cNvSpPr>
          <p:nvPr>
            <p:ph type="body"/>
          </p:nvPr>
        </p:nvSpPr>
        <p:spPr>
          <a:xfrm>
            <a:off x="381000" y="1295400"/>
            <a:ext cx="8534400" cy="5029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52590" name="Rectangle 14"/>
          <p:cNvSpPr>
            <a:spLocks noGrp="1" noChangeArrowheads="1"/>
          </p:cNvSpPr>
          <p:nvPr>
            <p:ph type="dt" sz="half" idx="2"/>
          </p:nvPr>
        </p:nvSpPr>
        <p:spPr bwMode="auto">
          <a:xfrm>
            <a:off x="0" y="6400800"/>
            <a:ext cx="1447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spcBef>
                <a:spcPct val="0"/>
              </a:spcBef>
              <a:buClrTx/>
              <a:buSzTx/>
              <a:buFontTx/>
              <a:buNone/>
              <a:defRPr kumimoji="0" sz="1200" b="1" i="1">
                <a:latin typeface="Arial Narrow" panose="020B0606020202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152591" name="Rectangle 15"/>
          <p:cNvSpPr>
            <a:spLocks noGrp="1" noChangeArrowheads="1"/>
          </p:cNvSpPr>
          <p:nvPr>
            <p:ph type="ftr" sz="quarter" idx="3"/>
          </p:nvPr>
        </p:nvSpPr>
        <p:spPr bwMode="auto">
          <a:xfrm>
            <a:off x="1447800" y="6400800"/>
            <a:ext cx="64008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lnSpc>
                <a:spcPct val="110000"/>
              </a:lnSpc>
              <a:spcBef>
                <a:spcPct val="0"/>
              </a:spcBef>
              <a:buClrTx/>
              <a:buSzTx/>
              <a:buFontTx/>
              <a:buNone/>
              <a:defRPr kumimoji="1" sz="1200" b="1" i="1">
                <a:latin typeface="Arial Narrow" panose="020B0606020202030204" pitchFamily="34" charset="0"/>
              </a:defRPr>
            </a:lvl1pPr>
          </a:lstStyle>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2pPr>
      <a:lvl3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3pPr>
      <a:lvl4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4pPr>
      <a:lvl5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5pPr>
      <a:lvl6pPr marL="4572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6pPr>
      <a:lvl7pPr marL="9144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7pPr>
      <a:lvl8pPr marL="13716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8pPr>
      <a:lvl9pPr marL="18288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2592" name="Rectangle 16"/>
          <p:cNvSpPr>
            <a:spLocks noGrp="1" noChangeArrowheads="1"/>
          </p:cNvSpPr>
          <p:nvPr>
            <p:ph type="sldNum" sz="quarter" idx="4"/>
          </p:nvPr>
        </p:nvSpPr>
        <p:spPr bwMode="auto">
          <a:xfrm>
            <a:off x="7620000" y="6400800"/>
            <a:ext cx="1524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ClrTx/>
              <a:buSzTx/>
              <a:buFontTx/>
              <a:buNone/>
              <a:defRPr kumimoji="0" sz="1200" b="1" i="1">
                <a:latin typeface="Arial Narrow" panose="020B060602020203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A247A2F-6426-4CBA-A413-9B8B85BD16AF}"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1027" name="Rectangle 2"/>
          <p:cNvSpPr>
            <a:spLocks noChangeArrowheads="1"/>
          </p:cNvSpPr>
          <p:nvPr/>
        </p:nvSpPr>
        <p:spPr bwMode="ltGray">
          <a:xfrm>
            <a:off x="457200" y="76200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rgbClr val="009999"/>
                </a:solidFill>
                <a:latin typeface="Times New Roman" panose="02020603050405020304" pitchFamily="18" charset="0"/>
                <a:ea typeface="楷体_GB2312" pitchFamily="49" charset="-122"/>
              </a:defRPr>
            </a:lvl1pPr>
            <a:lvl2pPr marL="742950" indent="-285750">
              <a:defRPr kumimoji="1">
                <a:solidFill>
                  <a:srgbClr val="009999"/>
                </a:solidFill>
                <a:latin typeface="Times New Roman" panose="02020603050405020304" pitchFamily="18" charset="0"/>
                <a:ea typeface="楷体_GB2312" pitchFamily="49" charset="-122"/>
              </a:defRPr>
            </a:lvl2pPr>
            <a:lvl3pPr marL="1143000" indent="-228600">
              <a:defRPr kumimoji="1">
                <a:solidFill>
                  <a:srgbClr val="009999"/>
                </a:solidFill>
                <a:latin typeface="Times New Roman" panose="02020603050405020304" pitchFamily="18" charset="0"/>
                <a:ea typeface="楷体_GB2312" pitchFamily="49" charset="-122"/>
              </a:defRPr>
            </a:lvl3pPr>
            <a:lvl4pPr marL="1600200" indent="-228600">
              <a:defRPr kumimoji="1">
                <a:solidFill>
                  <a:srgbClr val="009999"/>
                </a:solidFill>
                <a:latin typeface="Times New Roman" panose="02020603050405020304" pitchFamily="18" charset="0"/>
                <a:ea typeface="楷体_GB2312" pitchFamily="49" charset="-122"/>
              </a:defRPr>
            </a:lvl4pPr>
            <a:lvl5pPr marL="2057400" indent="-228600">
              <a:defRPr kumimoji="1">
                <a:solidFill>
                  <a:srgbClr val="009999"/>
                </a:solidFill>
                <a:latin typeface="Times New Roman" panose="02020603050405020304" pitchFamily="18" charset="0"/>
                <a:ea typeface="楷体_GB2312" pitchFamily="49"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28" name="Rectangle 3"/>
          <p:cNvSpPr>
            <a:spLocks noChangeArrowheads="1"/>
          </p:cNvSpPr>
          <p:nvPr/>
        </p:nvSpPr>
        <p:spPr bwMode="ltGray">
          <a:xfrm>
            <a:off x="762000" y="83820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rgbClr val="009999"/>
                </a:solidFill>
                <a:latin typeface="Times New Roman" panose="02020603050405020304" pitchFamily="18" charset="0"/>
                <a:ea typeface="楷体_GB2312" pitchFamily="49" charset="-122"/>
              </a:defRPr>
            </a:lvl1pPr>
            <a:lvl2pPr marL="742950" indent="-285750">
              <a:defRPr kumimoji="1">
                <a:solidFill>
                  <a:srgbClr val="009999"/>
                </a:solidFill>
                <a:latin typeface="Times New Roman" panose="02020603050405020304" pitchFamily="18" charset="0"/>
                <a:ea typeface="楷体_GB2312" pitchFamily="49" charset="-122"/>
              </a:defRPr>
            </a:lvl2pPr>
            <a:lvl3pPr marL="1143000" indent="-228600">
              <a:defRPr kumimoji="1">
                <a:solidFill>
                  <a:srgbClr val="009999"/>
                </a:solidFill>
                <a:latin typeface="Times New Roman" panose="02020603050405020304" pitchFamily="18" charset="0"/>
                <a:ea typeface="楷体_GB2312" pitchFamily="49" charset="-122"/>
              </a:defRPr>
            </a:lvl3pPr>
            <a:lvl4pPr marL="1600200" indent="-228600">
              <a:defRPr kumimoji="1">
                <a:solidFill>
                  <a:srgbClr val="009999"/>
                </a:solidFill>
                <a:latin typeface="Times New Roman" panose="02020603050405020304" pitchFamily="18" charset="0"/>
                <a:ea typeface="楷体_GB2312" pitchFamily="49" charset="-122"/>
              </a:defRPr>
            </a:lvl4pPr>
            <a:lvl5pPr marL="2057400" indent="-228600">
              <a:defRPr kumimoji="1">
                <a:solidFill>
                  <a:srgbClr val="009999"/>
                </a:solidFill>
                <a:latin typeface="Times New Roman" panose="02020603050405020304" pitchFamily="18" charset="0"/>
                <a:ea typeface="楷体_GB2312" pitchFamily="49"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29" name="Rectangle 4"/>
          <p:cNvSpPr>
            <a:spLocks noChangeArrowheads="1"/>
          </p:cNvSpPr>
          <p:nvPr/>
        </p:nvSpPr>
        <p:spPr bwMode="ltGray">
          <a:xfrm>
            <a:off x="533400" y="457200"/>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rgbClr val="009999"/>
                </a:solidFill>
                <a:latin typeface="Times New Roman" panose="02020603050405020304" pitchFamily="18" charset="0"/>
                <a:ea typeface="楷体_GB2312" pitchFamily="49" charset="-122"/>
              </a:defRPr>
            </a:lvl1pPr>
            <a:lvl2pPr marL="742950" indent="-285750">
              <a:defRPr kumimoji="1">
                <a:solidFill>
                  <a:srgbClr val="009999"/>
                </a:solidFill>
                <a:latin typeface="Times New Roman" panose="02020603050405020304" pitchFamily="18" charset="0"/>
                <a:ea typeface="楷体_GB2312" pitchFamily="49" charset="-122"/>
              </a:defRPr>
            </a:lvl2pPr>
            <a:lvl3pPr marL="1143000" indent="-228600">
              <a:defRPr kumimoji="1">
                <a:solidFill>
                  <a:srgbClr val="009999"/>
                </a:solidFill>
                <a:latin typeface="Times New Roman" panose="02020603050405020304" pitchFamily="18" charset="0"/>
                <a:ea typeface="楷体_GB2312" pitchFamily="49" charset="-122"/>
              </a:defRPr>
            </a:lvl3pPr>
            <a:lvl4pPr marL="1600200" indent="-228600">
              <a:defRPr kumimoji="1">
                <a:solidFill>
                  <a:srgbClr val="009999"/>
                </a:solidFill>
                <a:latin typeface="Times New Roman" panose="02020603050405020304" pitchFamily="18" charset="0"/>
                <a:ea typeface="楷体_GB2312" pitchFamily="49" charset="-122"/>
              </a:defRPr>
            </a:lvl4pPr>
            <a:lvl5pPr marL="2057400" indent="-228600">
              <a:defRPr kumimoji="1">
                <a:solidFill>
                  <a:srgbClr val="009999"/>
                </a:solidFill>
                <a:latin typeface="Times New Roman" panose="02020603050405020304" pitchFamily="18" charset="0"/>
                <a:ea typeface="楷体_GB2312" pitchFamily="49"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0" name="Rectangle 5"/>
          <p:cNvSpPr>
            <a:spLocks noChangeArrowheads="1"/>
          </p:cNvSpPr>
          <p:nvPr/>
        </p:nvSpPr>
        <p:spPr bwMode="ltGray">
          <a:xfrm>
            <a:off x="304800" y="381000"/>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rgbClr val="009999"/>
                </a:solidFill>
                <a:latin typeface="Times New Roman" panose="02020603050405020304" pitchFamily="18" charset="0"/>
                <a:ea typeface="楷体_GB2312" pitchFamily="49" charset="-122"/>
              </a:defRPr>
            </a:lvl1pPr>
            <a:lvl2pPr marL="742950" indent="-285750">
              <a:defRPr kumimoji="1">
                <a:solidFill>
                  <a:srgbClr val="009999"/>
                </a:solidFill>
                <a:latin typeface="Times New Roman" panose="02020603050405020304" pitchFamily="18" charset="0"/>
                <a:ea typeface="楷体_GB2312" pitchFamily="49" charset="-122"/>
              </a:defRPr>
            </a:lvl2pPr>
            <a:lvl3pPr marL="1143000" indent="-228600">
              <a:defRPr kumimoji="1">
                <a:solidFill>
                  <a:srgbClr val="009999"/>
                </a:solidFill>
                <a:latin typeface="Times New Roman" panose="02020603050405020304" pitchFamily="18" charset="0"/>
                <a:ea typeface="楷体_GB2312" pitchFamily="49" charset="-122"/>
              </a:defRPr>
            </a:lvl3pPr>
            <a:lvl4pPr marL="1600200" indent="-228600">
              <a:defRPr kumimoji="1">
                <a:solidFill>
                  <a:srgbClr val="009999"/>
                </a:solidFill>
                <a:latin typeface="Times New Roman" panose="02020603050405020304" pitchFamily="18" charset="0"/>
                <a:ea typeface="楷体_GB2312" pitchFamily="49" charset="-122"/>
              </a:defRPr>
            </a:lvl4pPr>
            <a:lvl5pPr marL="2057400" indent="-228600">
              <a:defRPr kumimoji="1">
                <a:solidFill>
                  <a:srgbClr val="009999"/>
                </a:solidFill>
                <a:latin typeface="Times New Roman" panose="02020603050405020304" pitchFamily="18" charset="0"/>
                <a:ea typeface="楷体_GB2312" pitchFamily="49"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1" name="Rectangle 6"/>
          <p:cNvSpPr>
            <a:spLocks noChangeArrowheads="1"/>
          </p:cNvSpPr>
          <p:nvPr/>
        </p:nvSpPr>
        <p:spPr bwMode="ltGray">
          <a:xfrm>
            <a:off x="0" y="685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rgbClr val="009999"/>
                </a:solidFill>
                <a:latin typeface="Times New Roman" panose="02020603050405020304" pitchFamily="18" charset="0"/>
                <a:ea typeface="楷体_GB2312" pitchFamily="49" charset="-122"/>
              </a:defRPr>
            </a:lvl1pPr>
            <a:lvl2pPr marL="742950" indent="-285750">
              <a:defRPr kumimoji="1">
                <a:solidFill>
                  <a:srgbClr val="009999"/>
                </a:solidFill>
                <a:latin typeface="Times New Roman" panose="02020603050405020304" pitchFamily="18" charset="0"/>
                <a:ea typeface="楷体_GB2312" pitchFamily="49" charset="-122"/>
              </a:defRPr>
            </a:lvl2pPr>
            <a:lvl3pPr marL="1143000" indent="-228600">
              <a:defRPr kumimoji="1">
                <a:solidFill>
                  <a:srgbClr val="009999"/>
                </a:solidFill>
                <a:latin typeface="Times New Roman" panose="02020603050405020304" pitchFamily="18" charset="0"/>
                <a:ea typeface="楷体_GB2312" pitchFamily="49" charset="-122"/>
              </a:defRPr>
            </a:lvl3pPr>
            <a:lvl4pPr marL="1600200" indent="-228600">
              <a:defRPr kumimoji="1">
                <a:solidFill>
                  <a:srgbClr val="009999"/>
                </a:solidFill>
                <a:latin typeface="Times New Roman" panose="02020603050405020304" pitchFamily="18" charset="0"/>
                <a:ea typeface="楷体_GB2312" pitchFamily="49" charset="-122"/>
              </a:defRPr>
            </a:lvl4pPr>
            <a:lvl5pPr marL="2057400" indent="-228600">
              <a:defRPr kumimoji="1">
                <a:solidFill>
                  <a:srgbClr val="009999"/>
                </a:solidFill>
                <a:latin typeface="Times New Roman" panose="02020603050405020304" pitchFamily="18" charset="0"/>
                <a:ea typeface="楷体_GB2312" pitchFamily="49"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2" name="Rectangle 7"/>
          <p:cNvSpPr>
            <a:spLocks noChangeArrowheads="1"/>
          </p:cNvSpPr>
          <p:nvPr/>
        </p:nvSpPr>
        <p:spPr bwMode="gray">
          <a:xfrm>
            <a:off x="914400" y="381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rgbClr val="009999"/>
                </a:solidFill>
                <a:latin typeface="Times New Roman" panose="02020603050405020304" pitchFamily="18" charset="0"/>
                <a:ea typeface="楷体_GB2312" pitchFamily="49" charset="-122"/>
              </a:defRPr>
            </a:lvl1pPr>
            <a:lvl2pPr marL="742950" indent="-285750">
              <a:defRPr kumimoji="1">
                <a:solidFill>
                  <a:srgbClr val="009999"/>
                </a:solidFill>
                <a:latin typeface="Times New Roman" panose="02020603050405020304" pitchFamily="18" charset="0"/>
                <a:ea typeface="楷体_GB2312" pitchFamily="49" charset="-122"/>
              </a:defRPr>
            </a:lvl2pPr>
            <a:lvl3pPr marL="1143000" indent="-228600">
              <a:defRPr kumimoji="1">
                <a:solidFill>
                  <a:srgbClr val="009999"/>
                </a:solidFill>
                <a:latin typeface="Times New Roman" panose="02020603050405020304" pitchFamily="18" charset="0"/>
                <a:ea typeface="楷体_GB2312" pitchFamily="49" charset="-122"/>
              </a:defRPr>
            </a:lvl3pPr>
            <a:lvl4pPr marL="1600200" indent="-228600">
              <a:defRPr kumimoji="1">
                <a:solidFill>
                  <a:srgbClr val="009999"/>
                </a:solidFill>
                <a:latin typeface="Times New Roman" panose="02020603050405020304" pitchFamily="18" charset="0"/>
                <a:ea typeface="楷体_GB2312" pitchFamily="49" charset="-122"/>
              </a:defRPr>
            </a:lvl4pPr>
            <a:lvl5pPr marL="2057400" indent="-228600">
              <a:defRPr kumimoji="1">
                <a:solidFill>
                  <a:srgbClr val="009999"/>
                </a:solidFill>
                <a:latin typeface="Times New Roman" panose="02020603050405020304" pitchFamily="18" charset="0"/>
                <a:ea typeface="楷体_GB2312" pitchFamily="49"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033" name="Rectangle 8"/>
          <p:cNvSpPr>
            <a:spLocks noChangeArrowheads="1"/>
          </p:cNvSpPr>
          <p:nvPr/>
        </p:nvSpPr>
        <p:spPr bwMode="gray">
          <a:xfrm>
            <a:off x="609600" y="12192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rgbClr val="009999"/>
                </a:solidFill>
                <a:latin typeface="Times New Roman" panose="02020603050405020304" pitchFamily="18" charset="0"/>
                <a:ea typeface="楷体_GB2312" pitchFamily="49" charset="-122"/>
              </a:defRPr>
            </a:lvl1pPr>
            <a:lvl2pPr marL="742950" indent="-285750">
              <a:defRPr kumimoji="1">
                <a:solidFill>
                  <a:srgbClr val="009999"/>
                </a:solidFill>
                <a:latin typeface="Times New Roman" panose="02020603050405020304" pitchFamily="18" charset="0"/>
                <a:ea typeface="楷体_GB2312" pitchFamily="49" charset="-122"/>
              </a:defRPr>
            </a:lvl2pPr>
            <a:lvl3pPr marL="1143000" indent="-228600">
              <a:defRPr kumimoji="1">
                <a:solidFill>
                  <a:srgbClr val="009999"/>
                </a:solidFill>
                <a:latin typeface="Times New Roman" panose="02020603050405020304" pitchFamily="18" charset="0"/>
                <a:ea typeface="楷体_GB2312" pitchFamily="49" charset="-122"/>
              </a:defRPr>
            </a:lvl3pPr>
            <a:lvl4pPr marL="1600200" indent="-228600">
              <a:defRPr kumimoji="1">
                <a:solidFill>
                  <a:srgbClr val="009999"/>
                </a:solidFill>
                <a:latin typeface="Times New Roman" panose="02020603050405020304" pitchFamily="18" charset="0"/>
                <a:ea typeface="楷体_GB2312" pitchFamily="49" charset="-122"/>
              </a:defRPr>
            </a:lvl4pPr>
            <a:lvl5pPr marL="2057400" indent="-228600">
              <a:defRPr kumimoji="1">
                <a:solidFill>
                  <a:srgbClr val="009999"/>
                </a:solidFill>
                <a:latin typeface="Times New Roman" panose="02020603050405020304" pitchFamily="18" charset="0"/>
                <a:ea typeface="楷体_GB2312" pitchFamily="49"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058" name="Rectangle 9"/>
          <p:cNvSpPr>
            <a:spLocks noGrp="1"/>
          </p:cNvSpPr>
          <p:nvPr>
            <p:ph type="title"/>
          </p:nvPr>
        </p:nvSpPr>
        <p:spPr>
          <a:xfrm>
            <a:off x="1143000" y="304800"/>
            <a:ext cx="7793038" cy="8382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059" name="Rectangle 10"/>
          <p:cNvSpPr>
            <a:spLocks noGrp="1"/>
          </p:cNvSpPr>
          <p:nvPr>
            <p:ph type="body"/>
          </p:nvPr>
        </p:nvSpPr>
        <p:spPr>
          <a:xfrm>
            <a:off x="381000" y="1295400"/>
            <a:ext cx="8534400" cy="5029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52591" name="Rectangle 15"/>
          <p:cNvSpPr>
            <a:spLocks noGrp="1" noChangeArrowheads="1"/>
          </p:cNvSpPr>
          <p:nvPr>
            <p:ph type="ftr" sz="quarter" idx="3"/>
          </p:nvPr>
        </p:nvSpPr>
        <p:spPr bwMode="auto">
          <a:xfrm>
            <a:off x="1447800" y="6400800"/>
            <a:ext cx="64008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lnSpc>
                <a:spcPct val="110000"/>
              </a:lnSpc>
              <a:spcBef>
                <a:spcPct val="0"/>
              </a:spcBef>
              <a:buClrTx/>
              <a:buSzTx/>
              <a:buFontTx/>
              <a:buNone/>
              <a:defRPr kumimoji="1" sz="1200" b="1" i="1">
                <a:latin typeface="Arial Narrow" panose="020B0606020202030204" pitchFamily="34" charset="0"/>
                <a:ea typeface="宋体" panose="02010600030101010101" pitchFamily="2" charset="-122"/>
              </a:defRPr>
            </a:lvl1pPr>
          </a:lstStyle>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2pPr>
      <a:lvl3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3pPr>
      <a:lvl4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4pPr>
      <a:lvl5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5pPr>
      <a:lvl6pPr marL="4572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6pPr>
      <a:lvl7pPr marL="9144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7pPr>
      <a:lvl8pPr marL="13716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8pPr>
      <a:lvl9pPr marL="18288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2592" name="Rectangle 16"/>
          <p:cNvSpPr>
            <a:spLocks noGrp="1" noChangeArrowheads="1"/>
          </p:cNvSpPr>
          <p:nvPr>
            <p:ph type="sldNum" sz="quarter" idx="4"/>
          </p:nvPr>
        </p:nvSpPr>
        <p:spPr bwMode="auto">
          <a:xfrm>
            <a:off x="7620000" y="6400800"/>
            <a:ext cx="1524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ClrTx/>
              <a:buSzTx/>
              <a:buFontTx/>
              <a:buNone/>
              <a:defRPr kumimoji="0" sz="1200" b="1" i="1">
                <a:latin typeface="Arial Narrow" panose="020B0606020202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F5E1E5C-70A4-4205-A21D-AC0152D81F2B}" type="slidenum">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1027" name="Rectangle 2"/>
          <p:cNvSpPr>
            <a:spLocks noChangeArrowheads="1"/>
          </p:cNvSpPr>
          <p:nvPr/>
        </p:nvSpPr>
        <p:spPr bwMode="ltGray">
          <a:xfrm>
            <a:off x="457200" y="76200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3"/>
          <p:cNvSpPr>
            <a:spLocks noChangeArrowheads="1"/>
          </p:cNvSpPr>
          <p:nvPr/>
        </p:nvSpPr>
        <p:spPr bwMode="ltGray">
          <a:xfrm>
            <a:off x="762000" y="83820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4"/>
          <p:cNvSpPr>
            <a:spLocks noChangeArrowheads="1"/>
          </p:cNvSpPr>
          <p:nvPr/>
        </p:nvSpPr>
        <p:spPr bwMode="ltGray">
          <a:xfrm>
            <a:off x="533400" y="457200"/>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5"/>
          <p:cNvSpPr>
            <a:spLocks noChangeArrowheads="1"/>
          </p:cNvSpPr>
          <p:nvPr/>
        </p:nvSpPr>
        <p:spPr bwMode="ltGray">
          <a:xfrm>
            <a:off x="304800" y="381000"/>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6"/>
          <p:cNvSpPr>
            <a:spLocks noChangeArrowheads="1"/>
          </p:cNvSpPr>
          <p:nvPr/>
        </p:nvSpPr>
        <p:spPr bwMode="ltGray">
          <a:xfrm>
            <a:off x="0" y="685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7"/>
          <p:cNvSpPr>
            <a:spLocks noChangeArrowheads="1"/>
          </p:cNvSpPr>
          <p:nvPr/>
        </p:nvSpPr>
        <p:spPr bwMode="gray">
          <a:xfrm>
            <a:off x="914400" y="3810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3" name="Rectangle 8"/>
          <p:cNvSpPr>
            <a:spLocks noChangeArrowheads="1"/>
          </p:cNvSpPr>
          <p:nvPr/>
        </p:nvSpPr>
        <p:spPr bwMode="gray">
          <a:xfrm>
            <a:off x="609600" y="12192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1pPr>
            <a:lvl2pPr marL="742950" indent="-28575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2pPr>
            <a:lvl3pPr marL="11430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3pPr>
            <a:lvl4pPr marL="16002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4pPr>
            <a:lvl5pPr marL="2057400" indent="-228600" algn="r">
              <a:spcBef>
                <a:spcPct val="20000"/>
              </a:spcBef>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5pPr>
            <a:lvl6pPr marL="25146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6pPr>
            <a:lvl7pPr marL="29718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7pPr>
            <a:lvl8pPr marL="34290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8pPr>
            <a:lvl9pPr marL="3886200" indent="-228600" algn="r" eaLnBrk="0" fontAlgn="base" hangingPunct="0">
              <a:spcBef>
                <a:spcPct val="20000"/>
              </a:spcBef>
              <a:spcAft>
                <a:spcPct val="0"/>
              </a:spcAft>
              <a:buClr>
                <a:schemeClr val="folHlink"/>
              </a:buClr>
              <a:buSzPct val="60000"/>
              <a:buFont typeface="Wingdings" panose="05000000000000000000" pitchFamily="2" charset="2"/>
              <a:defRPr kumimoji="1">
                <a:solidFill>
                  <a:srgbClr val="009999"/>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082" name="Rectangle 9"/>
          <p:cNvSpPr>
            <a:spLocks noGrp="1"/>
          </p:cNvSpPr>
          <p:nvPr>
            <p:ph type="title"/>
          </p:nvPr>
        </p:nvSpPr>
        <p:spPr>
          <a:xfrm>
            <a:off x="1143000" y="304800"/>
            <a:ext cx="7793038" cy="8382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3083" name="Rectangle 10"/>
          <p:cNvSpPr>
            <a:spLocks noGrp="1"/>
          </p:cNvSpPr>
          <p:nvPr>
            <p:ph type="body"/>
          </p:nvPr>
        </p:nvSpPr>
        <p:spPr>
          <a:xfrm>
            <a:off x="381000" y="1295400"/>
            <a:ext cx="8534400" cy="5029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52590" name="Rectangle 14"/>
          <p:cNvSpPr>
            <a:spLocks noGrp="1" noChangeArrowheads="1"/>
          </p:cNvSpPr>
          <p:nvPr>
            <p:ph type="dt" sz="half" idx="2"/>
          </p:nvPr>
        </p:nvSpPr>
        <p:spPr bwMode="auto">
          <a:xfrm>
            <a:off x="228600" y="6400800"/>
            <a:ext cx="1447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spcBef>
                <a:spcPct val="0"/>
              </a:spcBef>
              <a:buClrTx/>
              <a:buSzTx/>
              <a:buFontTx/>
              <a:buNone/>
              <a:defRPr kumimoji="0" sz="1200" b="1" i="1">
                <a:latin typeface="Arial Narrow" panose="020B0606020202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E017870-5698-4E6D-AEA3-3B55D74D8687}"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
        <p:nvSpPr>
          <p:cNvPr id="152591" name="Rectangle 15"/>
          <p:cNvSpPr>
            <a:spLocks noGrp="1" noChangeArrowheads="1"/>
          </p:cNvSpPr>
          <p:nvPr>
            <p:ph type="ftr" sz="quarter" idx="3"/>
          </p:nvPr>
        </p:nvSpPr>
        <p:spPr bwMode="auto">
          <a:xfrm>
            <a:off x="1447800" y="6400800"/>
            <a:ext cx="64008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lnSpc>
                <a:spcPct val="110000"/>
              </a:lnSpc>
              <a:spcBef>
                <a:spcPct val="0"/>
              </a:spcBef>
              <a:buClrTx/>
              <a:buSzTx/>
              <a:buFontTx/>
              <a:buNone/>
              <a:defRPr kumimoji="1" sz="1200" b="1" i="1">
                <a:latin typeface="Arial Narrow" panose="020B0606020202030204" pitchFamily="34" charset="0"/>
              </a:defRPr>
            </a:lvl1pPr>
          </a:lstStyle>
          <a:p>
            <a:pPr marL="0" marR="0" lvl="0" indent="0" algn="ctr" defTabSz="914400" rtl="0" eaLnBrk="1" fontAlgn="base" latinLnBrk="0" hangingPunct="1">
              <a:lnSpc>
                <a:spcPct val="110000"/>
              </a:lnSpc>
              <a:spcBef>
                <a:spcPct val="0"/>
              </a:spcBef>
              <a:spcAft>
                <a:spcPct val="0"/>
              </a:spcAft>
              <a:buClrTx/>
              <a:buSzTx/>
              <a:buFontTx/>
              <a:buNone/>
              <a:defRPr/>
            </a:pPr>
            <a:r>
              <a:rPr kumimoji="1" lang="en-US"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t>School of Computer Science, BUPT</a:t>
            </a:r>
            <a:endParaRPr kumimoji="1"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2pPr>
      <a:lvl3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3pPr>
      <a:lvl4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4pPr>
      <a:lvl5pPr algn="l" rtl="0" eaLnBrk="0" fontAlgn="base" hangingPunct="0">
        <a:spcBef>
          <a:spcPct val="0"/>
        </a:spcBef>
        <a:spcAft>
          <a:spcPct val="0"/>
        </a:spcAft>
        <a:defRPr sz="3600">
          <a:solidFill>
            <a:schemeClr val="tx2"/>
          </a:solidFill>
          <a:latin typeface="Copperplate Gothic Light" panose="020E0507020206020404" pitchFamily="34" charset="0"/>
          <a:ea typeface="宋体" panose="02010600030101010101" pitchFamily="2" charset="-122"/>
        </a:defRPr>
      </a:lvl5pPr>
      <a:lvl6pPr marL="4572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6pPr>
      <a:lvl7pPr marL="9144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7pPr>
      <a:lvl8pPr marL="13716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8pPr>
      <a:lvl9pPr marL="1828800" algn="l" rtl="0" fontAlgn="base">
        <a:spcBef>
          <a:spcPct val="0"/>
        </a:spcBef>
        <a:spcAft>
          <a:spcPct val="0"/>
        </a:spcAft>
        <a:defRPr kumimoji="1" sz="3600">
          <a:solidFill>
            <a:schemeClr val="tx2"/>
          </a:solidFill>
          <a:latin typeface="Copperplate Gothic Light" panose="020E05070202060204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hyperlink" Target="mailto:yangjuan@bupt.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4" Type="http://schemas.openxmlformats.org/officeDocument/2006/relationships/slideLayout" Target="../slideLayouts/slideLayout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18.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9" Type="http://schemas.openxmlformats.org/officeDocument/2006/relationships/slideLayout" Target="../slideLayouts/slideLayout7.xml"/><Relationship Id="rId18" Type="http://schemas.openxmlformats.org/officeDocument/2006/relationships/tags" Target="../tags/tag69.xml"/><Relationship Id="rId17" Type="http://schemas.openxmlformats.org/officeDocument/2006/relationships/image" Target="../media/image4.png"/><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0" Type="http://schemas.openxmlformats.org/officeDocument/2006/relationships/notesSlide" Target="../notesSlides/notesSlide2.xml"/><Relationship Id="rId4" Type="http://schemas.openxmlformats.org/officeDocument/2006/relationships/tags" Target="../tags/tag4.xml"/><Relationship Id="rId39" Type="http://schemas.openxmlformats.org/officeDocument/2006/relationships/slideLayout" Target="../slideLayouts/slideLayout2.xml"/><Relationship Id="rId38" Type="http://schemas.openxmlformats.org/officeDocument/2006/relationships/tags" Target="../tags/tag38.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0.wmf"/><Relationship Id="rId1"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1.wmf"/><Relationship Id="rId1"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147"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148"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149" name="Rectangle 2"/>
          <p:cNvSpPr>
            <a:spLocks noGrp="1"/>
          </p:cNvSpPr>
          <p:nvPr>
            <p:ph type="title"/>
          </p:nvPr>
        </p:nvSpPr>
        <p:spPr>
          <a:xfrm>
            <a:off x="1143000" y="304800"/>
            <a:ext cx="7793038" cy="685800"/>
          </a:xfrm>
        </p:spPr>
        <p:txBody>
          <a:bodyPr vert="horz" wrap="square" lIns="91440" tIns="45720" rIns="91440" bIns="45720" anchor="b" anchorCtr="0"/>
          <a:p>
            <a:pPr eaLnBrk="1" hangingPunct="1"/>
            <a:r>
              <a:rPr lang="en-US" altLang="zh-CN" b="1" dirty="0">
                <a:solidFill>
                  <a:srgbClr val="993366"/>
                </a:solidFill>
                <a:latin typeface="Arial" panose="020B0604020202020204" pitchFamily="34" charset="0"/>
                <a:ea typeface="楷体_GB2312" pitchFamily="49" charset="-122"/>
              </a:rPr>
              <a:t>Formal Languages and Automata</a:t>
            </a:r>
            <a:endParaRPr lang="zh-CN" altLang="en-US" b="1" dirty="0">
              <a:solidFill>
                <a:srgbClr val="993366"/>
              </a:solidFill>
              <a:latin typeface="Arial" panose="020B0604020202020204" pitchFamily="34" charset="0"/>
              <a:ea typeface="楷体_GB2312" pitchFamily="49" charset="-122"/>
            </a:endParaRPr>
          </a:p>
        </p:txBody>
      </p:sp>
      <p:sp>
        <p:nvSpPr>
          <p:cNvPr id="6150" name="Rectangle 3"/>
          <p:cNvSpPr>
            <a:spLocks noGrp="1"/>
          </p:cNvSpPr>
          <p:nvPr>
            <p:ph idx="1"/>
          </p:nvPr>
        </p:nvSpPr>
        <p:spPr>
          <a:xfrm>
            <a:off x="434975" y="1431925"/>
            <a:ext cx="8458200" cy="4876800"/>
          </a:xfrm>
        </p:spPr>
        <p:txBody>
          <a:bodyPr vert="horz" wrap="square" lIns="91440" tIns="45720" rIns="91440" bIns="45720" anchor="t" anchorCtr="0"/>
          <a:p>
            <a:pPr eaLnBrk="1" hangingPunct="1">
              <a:lnSpc>
                <a:spcPct val="130000"/>
              </a:lnSpc>
              <a:spcBef>
                <a:spcPct val="0"/>
              </a:spcBef>
              <a:buClrTx/>
              <a:buSzTx/>
              <a:buFont typeface="Wingdings" panose="05000000000000000000" pitchFamily="2" charset="2"/>
              <a:buChar char="²"/>
            </a:pPr>
            <a:r>
              <a:rPr lang="zh-CN" altLang="en-US" sz="2400" dirty="0">
                <a:solidFill>
                  <a:srgbClr val="333399"/>
                </a:solidFill>
                <a:latin typeface="Arial" panose="020B0604020202020204" pitchFamily="34" charset="0"/>
              </a:rPr>
              <a:t> </a:t>
            </a:r>
            <a:r>
              <a:rPr lang="zh-CN" altLang="en-US" dirty="0">
                <a:solidFill>
                  <a:srgbClr val="800080"/>
                </a:solidFill>
                <a:latin typeface="Arial" panose="020B0604020202020204" pitchFamily="34" charset="0"/>
              </a:rPr>
              <a:t>课程名称</a:t>
            </a:r>
            <a:r>
              <a:rPr lang="zh-CN" altLang="en-US" dirty="0">
                <a:solidFill>
                  <a:srgbClr val="333399"/>
                </a:solidFill>
                <a:latin typeface="Arial" panose="020B0604020202020204" pitchFamily="34" charset="0"/>
              </a:rPr>
              <a:t>   形式语言与自动机</a:t>
            </a:r>
            <a:endParaRPr lang="zh-CN" altLang="en-US" dirty="0">
              <a:solidFill>
                <a:srgbClr val="333399"/>
              </a:solidFill>
              <a:latin typeface="Arial" panose="020B0604020202020204" pitchFamily="34" charset="0"/>
            </a:endParaRPr>
          </a:p>
          <a:p>
            <a:pPr eaLnBrk="1" hangingPunct="1">
              <a:lnSpc>
                <a:spcPct val="130000"/>
              </a:lnSpc>
              <a:spcBef>
                <a:spcPct val="0"/>
              </a:spcBef>
              <a:buClrTx/>
              <a:buSzTx/>
              <a:buFont typeface="Wingdings" panose="05000000000000000000" pitchFamily="2" charset="2"/>
              <a:buChar char="²"/>
            </a:pPr>
            <a:r>
              <a:rPr lang="zh-CN" altLang="en-US" dirty="0">
                <a:solidFill>
                  <a:srgbClr val="800080"/>
                </a:solidFill>
                <a:latin typeface="Arial" panose="020B0604020202020204" pitchFamily="34" charset="0"/>
              </a:rPr>
              <a:t> 教师姓名</a:t>
            </a:r>
            <a:r>
              <a:rPr lang="zh-CN" altLang="en-US" dirty="0">
                <a:solidFill>
                  <a:srgbClr val="333399"/>
                </a:solidFill>
                <a:latin typeface="Arial" panose="020B0604020202020204" pitchFamily="34" charset="0"/>
              </a:rPr>
              <a:t>   杨娟</a:t>
            </a:r>
            <a:endParaRPr lang="en-US" altLang="zh-CN" dirty="0">
              <a:solidFill>
                <a:srgbClr val="333399"/>
              </a:solidFill>
              <a:latin typeface="Arial" panose="020B0604020202020204" pitchFamily="34" charset="0"/>
            </a:endParaRPr>
          </a:p>
          <a:p>
            <a:pPr eaLnBrk="1" hangingPunct="1">
              <a:lnSpc>
                <a:spcPct val="130000"/>
              </a:lnSpc>
              <a:spcBef>
                <a:spcPct val="0"/>
              </a:spcBef>
              <a:buClrTx/>
              <a:buSzTx/>
              <a:buNone/>
            </a:pPr>
            <a:r>
              <a:rPr lang="zh-CN" altLang="en-US" dirty="0">
                <a:solidFill>
                  <a:srgbClr val="333399"/>
                </a:solidFill>
                <a:latin typeface="Arial" panose="020B0604020202020204" pitchFamily="34" charset="0"/>
              </a:rPr>
              <a:t>	（计算机学院 计算机软件与理论中心） </a:t>
            </a:r>
            <a:endParaRPr lang="zh-CN" altLang="en-US" dirty="0">
              <a:solidFill>
                <a:srgbClr val="333399"/>
              </a:solidFill>
              <a:latin typeface="Arial" panose="020B0604020202020204" pitchFamily="34" charset="0"/>
            </a:endParaRPr>
          </a:p>
          <a:p>
            <a:pPr eaLnBrk="1" hangingPunct="1">
              <a:lnSpc>
                <a:spcPct val="130000"/>
              </a:lnSpc>
              <a:spcBef>
                <a:spcPct val="0"/>
              </a:spcBef>
              <a:buClrTx/>
              <a:buSzTx/>
              <a:buFont typeface="Wingdings" panose="05000000000000000000" pitchFamily="2" charset="2"/>
              <a:buChar char="²"/>
            </a:pPr>
            <a:r>
              <a:rPr lang="zh-CN" altLang="en-US" dirty="0">
                <a:solidFill>
                  <a:srgbClr val="333399"/>
                </a:solidFill>
                <a:latin typeface="Arial" panose="020B0604020202020204" pitchFamily="34" charset="0"/>
              </a:rPr>
              <a:t> </a:t>
            </a:r>
            <a:r>
              <a:rPr lang="zh-CN" altLang="en-US" dirty="0">
                <a:solidFill>
                  <a:srgbClr val="800080"/>
                </a:solidFill>
                <a:latin typeface="Arial" panose="020B0604020202020204" pitchFamily="34" charset="0"/>
              </a:rPr>
              <a:t>电话</a:t>
            </a:r>
            <a:r>
              <a:rPr lang="zh-CN" altLang="en-US" dirty="0">
                <a:solidFill>
                  <a:srgbClr val="333399"/>
                </a:solidFill>
                <a:latin typeface="Arial" panose="020B0604020202020204" pitchFamily="34" charset="0"/>
              </a:rPr>
              <a:t>          6228 377</a:t>
            </a:r>
            <a:r>
              <a:rPr lang="en-US" altLang="zh-CN" dirty="0">
                <a:solidFill>
                  <a:srgbClr val="333399"/>
                </a:solidFill>
                <a:latin typeface="Arial" panose="020B0604020202020204" pitchFamily="34" charset="0"/>
              </a:rPr>
              <a:t>8 </a:t>
            </a:r>
            <a:endParaRPr lang="en-US" altLang="zh-CN" dirty="0">
              <a:solidFill>
                <a:srgbClr val="333399"/>
              </a:solidFill>
              <a:latin typeface="Arial" panose="020B0604020202020204" pitchFamily="34" charset="0"/>
            </a:endParaRPr>
          </a:p>
          <a:p>
            <a:pPr eaLnBrk="1" hangingPunct="1">
              <a:lnSpc>
                <a:spcPct val="130000"/>
              </a:lnSpc>
              <a:spcBef>
                <a:spcPct val="0"/>
              </a:spcBef>
              <a:buClrTx/>
              <a:buSzTx/>
              <a:buFont typeface="Wingdings" panose="05000000000000000000" pitchFamily="2" charset="2"/>
              <a:buChar char="²"/>
            </a:pPr>
            <a:r>
              <a:rPr lang="en-US" altLang="zh-CN" dirty="0">
                <a:solidFill>
                  <a:srgbClr val="800080"/>
                </a:solidFill>
                <a:latin typeface="Arial" panose="020B0604020202020204" pitchFamily="34" charset="0"/>
              </a:rPr>
              <a:t> </a:t>
            </a:r>
            <a:r>
              <a:rPr lang="zh-CN" altLang="en-US" dirty="0">
                <a:solidFill>
                  <a:srgbClr val="800080"/>
                </a:solidFill>
                <a:latin typeface="Arial" panose="020B0604020202020204" pitchFamily="34" charset="0"/>
              </a:rPr>
              <a:t>信箱</a:t>
            </a:r>
            <a:r>
              <a:rPr lang="zh-CN" altLang="en-US" dirty="0">
                <a:solidFill>
                  <a:srgbClr val="333399"/>
                </a:solidFill>
                <a:latin typeface="Arial" panose="020B0604020202020204" pitchFamily="34" charset="0"/>
              </a:rPr>
              <a:t>         </a:t>
            </a:r>
            <a:r>
              <a:rPr lang="en-US" altLang="zh-CN" dirty="0">
                <a:solidFill>
                  <a:srgbClr val="333399"/>
                </a:solidFill>
                <a:latin typeface="Arial" panose="020B0604020202020204" pitchFamily="34" charset="0"/>
                <a:hlinkClick r:id="rId1"/>
              </a:rPr>
              <a:t>yangjuan@bupt.edu.cn</a:t>
            </a:r>
            <a:endParaRPr lang="en-US" altLang="zh-CN" dirty="0">
              <a:solidFill>
                <a:srgbClr val="333399"/>
              </a:solidFill>
              <a:latin typeface="Arial" panose="020B0604020202020204" pitchFamily="34" charset="0"/>
            </a:endParaRPr>
          </a:p>
          <a:p>
            <a:pPr eaLnBrk="1" hangingPunct="1">
              <a:lnSpc>
                <a:spcPct val="130000"/>
              </a:lnSpc>
              <a:spcBef>
                <a:spcPct val="0"/>
              </a:spcBef>
              <a:buClrTx/>
              <a:buSzTx/>
              <a:buFont typeface="Wingdings" panose="05000000000000000000" pitchFamily="2" charset="2"/>
              <a:buChar char="²"/>
            </a:pPr>
            <a:r>
              <a:rPr lang="en-US" altLang="zh-CN" dirty="0">
                <a:solidFill>
                  <a:srgbClr val="800080"/>
                </a:solidFill>
                <a:latin typeface="Arial" panose="020B0604020202020204" pitchFamily="34" charset="0"/>
              </a:rPr>
              <a:t> </a:t>
            </a:r>
            <a:r>
              <a:rPr lang="zh-CN" altLang="en-US" dirty="0">
                <a:solidFill>
                  <a:srgbClr val="800080"/>
                </a:solidFill>
                <a:latin typeface="Arial" panose="020B0604020202020204" pitchFamily="34" charset="0"/>
              </a:rPr>
              <a:t>助教</a:t>
            </a:r>
            <a:r>
              <a:rPr lang="en-US" altLang="zh-CN" dirty="0">
                <a:solidFill>
                  <a:srgbClr val="800080"/>
                </a:solidFill>
                <a:latin typeface="Arial" panose="020B0604020202020204" pitchFamily="34" charset="0"/>
              </a:rPr>
              <a:t>        </a:t>
            </a:r>
            <a:endParaRPr lang="zh-CN" altLang="en-US" dirty="0">
              <a:solidFill>
                <a:schemeClr val="tx2"/>
              </a:solidFill>
              <a:latin typeface="Arial" panose="020B0604020202020204" pitchFamily="34" charset="0"/>
            </a:endParaRPr>
          </a:p>
          <a:p>
            <a:pPr eaLnBrk="1" hangingPunct="1">
              <a:lnSpc>
                <a:spcPct val="130000"/>
              </a:lnSpc>
              <a:spcBef>
                <a:spcPct val="0"/>
              </a:spcBef>
              <a:buClrTx/>
              <a:buSzTx/>
              <a:buFont typeface="Wingdings" panose="05000000000000000000" pitchFamily="2" charset="2"/>
              <a:buChar char="²"/>
            </a:pPr>
            <a:r>
              <a:rPr lang="zh-CN" altLang="en-US" dirty="0">
                <a:solidFill>
                  <a:srgbClr val="800080"/>
                </a:solidFill>
                <a:latin typeface="Arial" panose="020B0604020202020204" pitchFamily="34" charset="0"/>
              </a:rPr>
              <a:t>QQ课程群</a:t>
            </a:r>
            <a:r>
              <a:rPr lang="en-US" altLang="zh-CN" dirty="0">
                <a:solidFill>
                  <a:srgbClr val="800080"/>
                </a:solidFill>
                <a:latin typeface="Arial" panose="020B0604020202020204" pitchFamily="34" charset="0"/>
              </a:rPr>
              <a:t>    </a:t>
            </a:r>
            <a:r>
              <a:rPr lang="en-US" altLang="zh-CN" dirty="0">
                <a:solidFill>
                  <a:schemeClr val="tx2"/>
                </a:solidFill>
                <a:latin typeface="Arial" panose="020B0604020202020204" pitchFamily="34" charset="0"/>
              </a:rPr>
              <a:t>838246327</a:t>
            </a:r>
            <a:endParaRPr lang="en-US" altLang="zh-CN" dirty="0">
              <a:solidFill>
                <a:schemeClr val="tx2"/>
              </a:solidFill>
              <a:latin typeface="Arial" panose="020B0604020202020204" pitchFamily="34" charset="0"/>
            </a:endParaRPr>
          </a:p>
        </p:txBody>
      </p:sp>
      <p:pic>
        <p:nvPicPr>
          <p:cNvPr id="2" name="图片 1" descr="2024形式语言与自动机课程群305-308群聊二维码"/>
          <p:cNvPicPr>
            <a:picLocks noChangeAspect="1"/>
          </p:cNvPicPr>
          <p:nvPr/>
        </p:nvPicPr>
        <p:blipFill>
          <a:blip r:embed="rId2"/>
          <a:stretch>
            <a:fillRect/>
          </a:stretch>
        </p:blipFill>
        <p:spPr>
          <a:xfrm>
            <a:off x="4787900" y="4293235"/>
            <a:ext cx="2266950" cy="2381250"/>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5363"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5364"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5365" name="Rectangle 2"/>
          <p:cNvSpPr>
            <a:spLocks noGrp="1"/>
          </p:cNvSpPr>
          <p:nvPr>
            <p:ph type="title"/>
          </p:nvPr>
        </p:nvSpPr>
        <p:spPr/>
        <p:txBody>
          <a:bodyPr vert="horz" wrap="square" lIns="91440" tIns="45720" rIns="91440" bIns="45720" anchor="b" anchorCtr="0"/>
          <a:p>
            <a:pPr eaLnBrk="1" hangingPunct="1"/>
            <a:r>
              <a:rPr lang="zh-CN" altLang="en-US" dirty="0">
                <a:solidFill>
                  <a:srgbClr val="800080"/>
                </a:solidFill>
                <a:latin typeface="Arial" panose="020B0604020202020204" pitchFamily="34" charset="0"/>
                <a:ea typeface="楷体_GB2312" pitchFamily="49" charset="-122"/>
              </a:rPr>
              <a:t>计算机学科</a:t>
            </a:r>
            <a:endParaRPr lang="zh-CN" altLang="en-US" dirty="0">
              <a:solidFill>
                <a:srgbClr val="800080"/>
              </a:solidFill>
              <a:latin typeface="Arial" panose="020B0604020202020204" pitchFamily="34" charset="0"/>
              <a:ea typeface="楷体_GB2312" pitchFamily="49" charset="-122"/>
            </a:endParaRPr>
          </a:p>
        </p:txBody>
      </p:sp>
      <p:sp>
        <p:nvSpPr>
          <p:cNvPr id="15366" name="Rectangle 3"/>
          <p:cNvSpPr>
            <a:spLocks noGrp="1"/>
          </p:cNvSpPr>
          <p:nvPr>
            <p:ph idx="1"/>
          </p:nvPr>
        </p:nvSpPr>
        <p:spPr/>
        <p:txBody>
          <a:bodyPr vert="horz" wrap="square" lIns="91440" tIns="45720" rIns="91440" bIns="45720" anchor="t" anchorCtr="0"/>
          <a:p>
            <a:pPr eaLnBrk="1" hangingPunct="1">
              <a:lnSpc>
                <a:spcPct val="140000"/>
              </a:lnSpc>
            </a:pPr>
            <a:r>
              <a:rPr lang="zh-CN" altLang="en-US" dirty="0">
                <a:solidFill>
                  <a:srgbClr val="333399"/>
                </a:solidFill>
                <a:latin typeface="Arial" panose="020B0604020202020204" pitchFamily="34" charset="0"/>
              </a:rPr>
              <a:t>对客观世界的科学研究：</a:t>
            </a:r>
            <a:r>
              <a:rPr lang="zh-CN" altLang="en-US" b="0" dirty="0">
                <a:solidFill>
                  <a:srgbClr val="333399"/>
                </a:solidFill>
                <a:latin typeface="Arial" panose="020B0604020202020204" pitchFamily="34" charset="0"/>
              </a:rPr>
              <a:t>目的在于把</a:t>
            </a:r>
            <a:r>
              <a:rPr lang="zh-CN" altLang="en-US" b="0" dirty="0">
                <a:solidFill>
                  <a:srgbClr val="FF0000"/>
                </a:solidFill>
                <a:latin typeface="Arial" panose="020B0604020202020204" pitchFamily="34" charset="0"/>
              </a:rPr>
              <a:t>抽象数学的形式化体系</a:t>
            </a:r>
            <a:r>
              <a:rPr lang="zh-CN" altLang="en-US" b="0" dirty="0">
                <a:solidFill>
                  <a:srgbClr val="333399"/>
                </a:solidFill>
                <a:latin typeface="Arial" panose="020B0604020202020204" pitchFamily="34" charset="0"/>
              </a:rPr>
              <a:t>发展成为与现实生活相似的</a:t>
            </a:r>
            <a:r>
              <a:rPr lang="zh-CN" altLang="en-US" b="0" dirty="0">
                <a:solidFill>
                  <a:srgbClr val="FF0000"/>
                </a:solidFill>
                <a:latin typeface="Arial" panose="020B0604020202020204" pitchFamily="34" charset="0"/>
              </a:rPr>
              <a:t>理论模型</a:t>
            </a:r>
            <a:r>
              <a:rPr lang="zh-CN" altLang="en-US" b="0" dirty="0">
                <a:solidFill>
                  <a:srgbClr val="333399"/>
                </a:solidFill>
                <a:latin typeface="Arial" panose="020B0604020202020204" pitchFamily="34" charset="0"/>
              </a:rPr>
              <a:t>，从而提供一种</a:t>
            </a:r>
            <a:r>
              <a:rPr lang="zh-CN" altLang="en-US" b="0" dirty="0">
                <a:solidFill>
                  <a:srgbClr val="FF0000"/>
                </a:solidFill>
                <a:latin typeface="Arial" panose="020B0604020202020204" pitchFamily="34" charset="0"/>
              </a:rPr>
              <a:t>通用结构来描述、理解和解决问题</a:t>
            </a:r>
            <a:r>
              <a:rPr lang="zh-CN" altLang="en-US" b="0" dirty="0">
                <a:solidFill>
                  <a:srgbClr val="333399"/>
                </a:solidFill>
                <a:latin typeface="Arial" panose="020B0604020202020204" pitchFamily="34" charset="0"/>
              </a:rPr>
              <a:t>。</a:t>
            </a:r>
            <a:endParaRPr lang="zh-CN" altLang="en-US" dirty="0">
              <a:solidFill>
                <a:srgbClr val="333399"/>
              </a:solidFill>
              <a:latin typeface="Arial" panose="020B0604020202020204" pitchFamily="34" charset="0"/>
            </a:endParaRPr>
          </a:p>
          <a:p>
            <a:pPr algn="l" eaLnBrk="1" hangingPunct="1">
              <a:lnSpc>
                <a:spcPct val="140000"/>
              </a:lnSpc>
            </a:pPr>
            <a:r>
              <a:rPr lang="zh-CN" altLang="en-US" dirty="0">
                <a:solidFill>
                  <a:srgbClr val="333399"/>
                </a:solidFill>
                <a:latin typeface="Arial" panose="020B0604020202020204" pitchFamily="34" charset="0"/>
                <a:sym typeface="+mn-ea"/>
              </a:rPr>
              <a:t>计算机学科：</a:t>
            </a:r>
            <a:r>
              <a:rPr lang="zh-CN" altLang="en-US" b="0" dirty="0">
                <a:solidFill>
                  <a:srgbClr val="333399"/>
                </a:solidFill>
                <a:latin typeface="Arial" panose="020B0604020202020204" pitchFamily="34" charset="0"/>
                <a:sym typeface="+mn-ea"/>
              </a:rPr>
              <a:t>通过建立抽象模型并在计算机上模拟物理过程来进行科学调查和研究，它</a:t>
            </a:r>
            <a:r>
              <a:rPr lang="zh-CN" altLang="en-US" b="0" dirty="0">
                <a:solidFill>
                  <a:srgbClr val="FF0000"/>
                </a:solidFill>
                <a:latin typeface="Arial" panose="020B0604020202020204" pitchFamily="34" charset="0"/>
                <a:sym typeface="+mn-ea"/>
              </a:rPr>
              <a:t>系统的研究信息描述和变换算法，主要包括信息描述和变换算法理论、分析、效率、实现和应用。</a:t>
            </a:r>
            <a:endParaRPr lang="zh-CN" altLang="en-US" b="0" dirty="0">
              <a:solidFill>
                <a:srgbClr val="FF0000"/>
              </a:solidFill>
              <a:latin typeface="Arial" panose="020B0604020202020204" pitchFamily="34" charset="0"/>
            </a:endParaRPr>
          </a:p>
          <a:p>
            <a:pPr lvl="1" algn="l" eaLnBrk="1" hangingPunct="1">
              <a:lnSpc>
                <a:spcPct val="140000"/>
              </a:lnSpc>
            </a:pPr>
            <a:r>
              <a:rPr lang="zh-CN" altLang="en-US" b="1" dirty="0">
                <a:solidFill>
                  <a:srgbClr val="333399"/>
                </a:solidFill>
                <a:latin typeface="Arial" panose="020B0604020202020204" pitchFamily="34" charset="0"/>
                <a:sym typeface="+mn-ea"/>
              </a:rPr>
              <a:t>根本问题</a:t>
            </a:r>
            <a:r>
              <a:rPr lang="zh-CN" altLang="en-US" dirty="0">
                <a:solidFill>
                  <a:srgbClr val="333399"/>
                </a:solidFill>
                <a:latin typeface="Arial" panose="020B0604020202020204" pitchFamily="34" charset="0"/>
                <a:sym typeface="+mn-ea"/>
              </a:rPr>
              <a:t>：</a:t>
            </a:r>
            <a:r>
              <a:rPr lang="zh-CN" altLang="en-US" dirty="0">
                <a:solidFill>
                  <a:srgbClr val="FF0000"/>
                </a:solidFill>
                <a:latin typeface="Arial" panose="020B0604020202020204" pitchFamily="34" charset="0"/>
                <a:sym typeface="+mn-ea"/>
              </a:rPr>
              <a:t>什么能且（如何被有效地）自动计算</a:t>
            </a:r>
            <a:r>
              <a:rPr lang="zh-CN" altLang="en-US" dirty="0">
                <a:solidFill>
                  <a:srgbClr val="333399"/>
                </a:solidFill>
                <a:latin typeface="Arial" panose="020B0604020202020204" pitchFamily="34" charset="0"/>
                <a:sym typeface="+mn-ea"/>
              </a:rPr>
              <a:t>。</a:t>
            </a:r>
            <a:endParaRPr lang="zh-CN" altLang="en-US" dirty="0">
              <a:solidFill>
                <a:srgbClr val="333399"/>
              </a:solidFill>
              <a:latin typeface="Arial" panose="020B0604020202020204" pitchFamily="34" charset="0"/>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6387"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6388"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6389" name="Rectangle 2"/>
          <p:cNvSpPr>
            <a:spLocks noGrp="1"/>
          </p:cNvSpPr>
          <p:nvPr>
            <p:ph type="title"/>
          </p:nvPr>
        </p:nvSpPr>
        <p:spPr/>
        <p:txBody>
          <a:bodyPr vert="horz" wrap="square" lIns="91440" tIns="45720" rIns="91440" bIns="45720" anchor="b" anchorCtr="0"/>
          <a:p>
            <a:pPr eaLnBrk="1" hangingPunct="1"/>
            <a:r>
              <a:rPr lang="zh-CN" altLang="en-US" dirty="0">
                <a:solidFill>
                  <a:srgbClr val="800080"/>
                </a:solidFill>
                <a:latin typeface="Arial" panose="020B0604020202020204" pitchFamily="34" charset="0"/>
                <a:ea typeface="楷体_GB2312" pitchFamily="49" charset="-122"/>
                <a:sym typeface="+mn-ea"/>
              </a:rPr>
              <a:t>计算机学科</a:t>
            </a:r>
            <a:endParaRPr lang="zh-CN" altLang="en-US" dirty="0">
              <a:latin typeface="Arial" panose="020B0604020202020204" pitchFamily="34" charset="0"/>
              <a:ea typeface="楷体_GB2312" pitchFamily="49" charset="-122"/>
            </a:endParaRPr>
          </a:p>
        </p:txBody>
      </p:sp>
      <p:sp>
        <p:nvSpPr>
          <p:cNvPr id="16390" name="Rectangle 3"/>
          <p:cNvSpPr>
            <a:spLocks noGrp="1"/>
          </p:cNvSpPr>
          <p:nvPr>
            <p:ph idx="1"/>
          </p:nvPr>
        </p:nvSpPr>
        <p:spPr/>
        <p:txBody>
          <a:bodyPr vert="horz" wrap="square" lIns="91440" tIns="45720" rIns="91440" bIns="45720" anchor="t" anchorCtr="0"/>
          <a:p>
            <a:pPr algn="just" eaLnBrk="1" hangingPunct="1">
              <a:lnSpc>
                <a:spcPct val="90000"/>
              </a:lnSpc>
              <a:spcAft>
                <a:spcPts val="600"/>
              </a:spcAft>
            </a:pPr>
            <a:r>
              <a:rPr lang="zh-CN" altLang="en-US" b="0" dirty="0">
                <a:solidFill>
                  <a:srgbClr val="333399"/>
                </a:solidFill>
                <a:latin typeface="Arial" panose="020B0604020202020204" pitchFamily="34" charset="0"/>
              </a:rPr>
              <a:t>计算机学</a:t>
            </a:r>
            <a:r>
              <a:rPr lang="zh-CN" altLang="en-US" b="0" dirty="0">
                <a:solidFill>
                  <a:srgbClr val="333399"/>
                </a:solidFill>
                <a:latin typeface="Arial" panose="020B0604020202020204" pitchFamily="34" charset="0"/>
                <a:sym typeface="+mn-ea"/>
              </a:rPr>
              <a:t>科</a:t>
            </a:r>
            <a:r>
              <a:rPr lang="zh-CN" altLang="en-US" b="0" dirty="0">
                <a:solidFill>
                  <a:srgbClr val="333399"/>
                </a:solidFill>
                <a:latin typeface="Arial" panose="020B0604020202020204" pitchFamily="34" charset="0"/>
              </a:rPr>
              <a:t>的三个主要部分：</a:t>
            </a:r>
            <a:endParaRPr lang="zh-CN" altLang="en-US" b="0" dirty="0">
              <a:solidFill>
                <a:srgbClr val="333399"/>
              </a:solidFill>
              <a:latin typeface="Arial" panose="020B0604020202020204" pitchFamily="34" charset="0"/>
            </a:endParaRPr>
          </a:p>
          <a:p>
            <a:pPr lvl="1" eaLnBrk="1" hangingPunct="1">
              <a:lnSpc>
                <a:spcPct val="90000"/>
              </a:lnSpc>
              <a:spcAft>
                <a:spcPts val="600"/>
              </a:spcAft>
            </a:pPr>
            <a:r>
              <a:rPr lang="zh-CN" altLang="en-US" dirty="0">
                <a:solidFill>
                  <a:srgbClr val="333399"/>
                </a:solidFill>
                <a:latin typeface="Arial" panose="020B0604020202020204" pitchFamily="34" charset="0"/>
              </a:rPr>
              <a:t>构成计算基础的一些基本概念和模型；</a:t>
            </a:r>
            <a:endParaRPr lang="zh-CN" altLang="en-US" dirty="0">
              <a:solidFill>
                <a:srgbClr val="333399"/>
              </a:solidFill>
              <a:latin typeface="Arial" panose="020B0604020202020204" pitchFamily="34" charset="0"/>
            </a:endParaRPr>
          </a:p>
          <a:p>
            <a:pPr lvl="1" eaLnBrk="1" hangingPunct="1">
              <a:lnSpc>
                <a:spcPct val="90000"/>
              </a:lnSpc>
              <a:spcAft>
                <a:spcPts val="600"/>
              </a:spcAft>
            </a:pPr>
            <a:r>
              <a:rPr lang="zh-CN" altLang="en-US" dirty="0">
                <a:solidFill>
                  <a:srgbClr val="333399"/>
                </a:solidFill>
                <a:latin typeface="Arial" panose="020B0604020202020204" pitchFamily="34" charset="0"/>
              </a:rPr>
              <a:t>设计和实现计算系统(软件和硬件)的工程技术；</a:t>
            </a:r>
            <a:endParaRPr lang="zh-CN" altLang="en-US" dirty="0">
              <a:solidFill>
                <a:srgbClr val="333399"/>
              </a:solidFill>
              <a:latin typeface="Arial" panose="020B0604020202020204" pitchFamily="34" charset="0"/>
            </a:endParaRPr>
          </a:p>
          <a:p>
            <a:pPr lvl="1" eaLnBrk="1" hangingPunct="1">
              <a:lnSpc>
                <a:spcPct val="90000"/>
              </a:lnSpc>
              <a:spcAft>
                <a:spcPts val="600"/>
              </a:spcAft>
            </a:pPr>
            <a:r>
              <a:rPr lang="zh-CN" altLang="en-US" dirty="0">
                <a:solidFill>
                  <a:srgbClr val="333399"/>
                </a:solidFill>
                <a:latin typeface="Arial" panose="020B0604020202020204" pitchFamily="34" charset="0"/>
              </a:rPr>
              <a:t>有效应用计算机技术解决实际问题</a:t>
            </a:r>
            <a:endParaRPr lang="zh-CN" altLang="en-US" dirty="0">
              <a:solidFill>
                <a:srgbClr val="333399"/>
              </a:solidFill>
              <a:latin typeface="Arial" panose="020B0604020202020204" pitchFamily="34" charset="0"/>
            </a:endParaRPr>
          </a:p>
          <a:p>
            <a:pPr lvl="0" eaLnBrk="1" hangingPunct="1">
              <a:lnSpc>
                <a:spcPct val="90000"/>
              </a:lnSpc>
              <a:spcAft>
                <a:spcPts val="600"/>
              </a:spcAft>
            </a:pPr>
            <a:r>
              <a:rPr lang="zh-CN" altLang="en-US" b="0" dirty="0">
                <a:solidFill>
                  <a:srgbClr val="333399"/>
                </a:solidFill>
                <a:latin typeface="Arial" panose="020B0604020202020204" pitchFamily="34" charset="0"/>
              </a:rPr>
              <a:t>计算机学科方法论</a:t>
            </a:r>
            <a:endParaRPr lang="zh-CN" altLang="en-US" b="0" dirty="0">
              <a:solidFill>
                <a:srgbClr val="333399"/>
              </a:solidFill>
              <a:latin typeface="Arial" panose="020B0604020202020204" pitchFamily="34" charset="0"/>
            </a:endParaRPr>
          </a:p>
          <a:p>
            <a:pPr lvl="1" eaLnBrk="1" hangingPunct="1">
              <a:lnSpc>
                <a:spcPct val="90000"/>
              </a:lnSpc>
              <a:spcAft>
                <a:spcPts val="600"/>
              </a:spcAft>
            </a:pPr>
            <a:r>
              <a:rPr lang="zh-CN" altLang="en-US" b="0" dirty="0">
                <a:solidFill>
                  <a:srgbClr val="333399"/>
                </a:solidFill>
                <a:latin typeface="Arial" panose="020B0604020202020204" pitchFamily="34" charset="0"/>
              </a:rPr>
              <a:t>抽象</a:t>
            </a:r>
            <a:endParaRPr lang="zh-CN" altLang="en-US" b="0" dirty="0">
              <a:solidFill>
                <a:srgbClr val="333399"/>
              </a:solidFill>
              <a:latin typeface="Arial" panose="020B0604020202020204" pitchFamily="34" charset="0"/>
            </a:endParaRPr>
          </a:p>
          <a:p>
            <a:pPr lvl="1" eaLnBrk="1" hangingPunct="1">
              <a:lnSpc>
                <a:spcPct val="90000"/>
              </a:lnSpc>
              <a:spcAft>
                <a:spcPts val="600"/>
              </a:spcAft>
            </a:pPr>
            <a:r>
              <a:rPr lang="zh-CN" altLang="en-US" b="0" dirty="0">
                <a:solidFill>
                  <a:srgbClr val="333399"/>
                </a:solidFill>
                <a:latin typeface="Arial" panose="020B0604020202020204" pitchFamily="34" charset="0"/>
              </a:rPr>
              <a:t>理论</a:t>
            </a:r>
            <a:endParaRPr lang="zh-CN" altLang="en-US" b="0" dirty="0">
              <a:solidFill>
                <a:srgbClr val="333399"/>
              </a:solidFill>
              <a:latin typeface="Arial" panose="020B0604020202020204" pitchFamily="34" charset="0"/>
            </a:endParaRPr>
          </a:p>
          <a:p>
            <a:pPr lvl="1" eaLnBrk="1" hangingPunct="1">
              <a:lnSpc>
                <a:spcPct val="90000"/>
              </a:lnSpc>
              <a:spcAft>
                <a:spcPts val="600"/>
              </a:spcAft>
            </a:pPr>
            <a:r>
              <a:rPr lang="zh-CN" altLang="en-US" dirty="0">
                <a:solidFill>
                  <a:srgbClr val="333399"/>
                </a:solidFill>
                <a:latin typeface="Arial" panose="020B0604020202020204" pitchFamily="34" charset="0"/>
              </a:rPr>
              <a:t>设计</a:t>
            </a:r>
            <a:endParaRPr lang="en-US" altLang="zh-CN" dirty="0">
              <a:solidFill>
                <a:srgbClr val="333399"/>
              </a:solidFill>
              <a:latin typeface="Arial" panose="020B0604020202020204" pitchFamily="34" charset="0"/>
            </a:endParaRPr>
          </a:p>
          <a:p>
            <a:pPr lvl="0" algn="just" eaLnBrk="1" hangingPunct="1">
              <a:lnSpc>
                <a:spcPct val="90000"/>
              </a:lnSpc>
              <a:spcAft>
                <a:spcPts val="600"/>
              </a:spcAft>
            </a:pPr>
            <a:endParaRPr lang="en-US" altLang="zh-CN" b="1" dirty="0">
              <a:solidFill>
                <a:srgbClr val="333399"/>
              </a:solidFill>
              <a:latin typeface="Arial" panose="020B0604020202020204" pitchFamily="34" charset="0"/>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olidFill>
                  <a:srgbClr val="800080"/>
                </a:solidFill>
                <a:latin typeface="Arial" panose="020B0604020202020204" pitchFamily="34" charset="0"/>
                <a:ea typeface="楷体_GB2312" pitchFamily="49" charset="-122"/>
                <a:sym typeface="+mn-ea"/>
              </a:rPr>
              <a:t>为什么学习形式语言与自动机</a:t>
            </a:r>
            <a:endParaRPr lang="zh-CN" altLang="en-US"/>
          </a:p>
        </p:txBody>
      </p:sp>
      <p:sp>
        <p:nvSpPr>
          <p:cNvPr id="3" name="内容占位符 2"/>
          <p:cNvSpPr>
            <a:spLocks noGrp="1"/>
          </p:cNvSpPr>
          <p:nvPr>
            <p:ph idx="1"/>
          </p:nvPr>
        </p:nvSpPr>
        <p:spPr>
          <a:xfrm>
            <a:off x="107950" y="1371600"/>
            <a:ext cx="5192395" cy="5029200"/>
          </a:xfrm>
        </p:spPr>
        <p:txBody>
          <a:bodyPr/>
          <a:p>
            <a:r>
              <a:rPr lang="zh-CN" altLang="en-US" sz="2000" b="0" dirty="0">
                <a:solidFill>
                  <a:srgbClr val="333399"/>
                </a:solidFill>
                <a:latin typeface="Arial" panose="020B0604020202020204" pitchFamily="34" charset="0"/>
                <a:sym typeface="+mn-ea"/>
              </a:rPr>
              <a:t>当我们用计算机进行问题求解时，首先要考虑</a:t>
            </a:r>
            <a:r>
              <a:rPr lang="zh-CN" altLang="en-US" sz="2000" b="0" dirty="0">
                <a:solidFill>
                  <a:srgbClr val="FF0000"/>
                </a:solidFill>
                <a:latin typeface="Arial" panose="020B0604020202020204" pitchFamily="34" charset="0"/>
                <a:sym typeface="+mn-ea"/>
              </a:rPr>
              <a:t>建立模型</a:t>
            </a:r>
            <a:r>
              <a:rPr lang="zh-CN" altLang="en-US" sz="2000" b="0" dirty="0">
                <a:solidFill>
                  <a:srgbClr val="333399"/>
                </a:solidFill>
                <a:latin typeface="Arial" panose="020B0604020202020204" pitchFamily="34" charset="0"/>
                <a:sym typeface="+mn-ea"/>
              </a:rPr>
              <a:t>并用适当的数据</a:t>
            </a:r>
            <a:r>
              <a:rPr lang="zh-CN" altLang="en-US" sz="2000" b="0" dirty="0">
                <a:solidFill>
                  <a:srgbClr val="FF0000"/>
                </a:solidFill>
                <a:latin typeface="Arial" panose="020B0604020202020204" pitchFamily="34" charset="0"/>
                <a:sym typeface="+mn-ea"/>
              </a:rPr>
              <a:t>进行问题表示</a:t>
            </a:r>
            <a:r>
              <a:rPr lang="zh-CN" altLang="en-US" sz="2000" b="0" dirty="0">
                <a:solidFill>
                  <a:srgbClr val="333399"/>
                </a:solidFill>
                <a:latin typeface="Arial" panose="020B0604020202020204" pitchFamily="34" charset="0"/>
                <a:sym typeface="+mn-ea"/>
              </a:rPr>
              <a:t>，然后再用适当的算法通过对这些数据进行变换来获得问题的</a:t>
            </a:r>
            <a:r>
              <a:rPr lang="zh-CN" altLang="en-US" sz="2000" b="0" dirty="0">
                <a:solidFill>
                  <a:srgbClr val="FF0000"/>
                </a:solidFill>
                <a:latin typeface="Arial" panose="020B0604020202020204" pitchFamily="34" charset="0"/>
                <a:sym typeface="+mn-ea"/>
              </a:rPr>
              <a:t>求解</a:t>
            </a:r>
            <a:r>
              <a:rPr lang="zh-CN" altLang="en-US" sz="2000" b="0" dirty="0">
                <a:solidFill>
                  <a:srgbClr val="333399"/>
                </a:solidFill>
                <a:latin typeface="Arial" panose="020B0604020202020204" pitchFamily="34" charset="0"/>
                <a:sym typeface="+mn-ea"/>
              </a:rPr>
              <a:t>结果。</a:t>
            </a:r>
            <a:endParaRPr lang="zh-CN" altLang="en-US" sz="2000" b="0" dirty="0">
              <a:solidFill>
                <a:srgbClr val="333399"/>
              </a:solidFill>
              <a:latin typeface="Arial" panose="020B0604020202020204" pitchFamily="34" charset="0"/>
              <a:sym typeface="+mn-ea"/>
            </a:endParaRPr>
          </a:p>
          <a:p>
            <a:r>
              <a:rPr lang="zh-CN" altLang="en-US" sz="2000" b="0" dirty="0">
                <a:solidFill>
                  <a:srgbClr val="333399"/>
                </a:solidFill>
                <a:latin typeface="Arial" panose="020B0604020202020204" pitchFamily="34" charset="0"/>
                <a:sym typeface="+mn-ea"/>
              </a:rPr>
              <a:t>对问题进行</a:t>
            </a:r>
            <a:r>
              <a:rPr lang="zh-CN" altLang="en-US" sz="2000" b="0" dirty="0">
                <a:solidFill>
                  <a:srgbClr val="FF0000"/>
                </a:solidFill>
                <a:latin typeface="Arial" panose="020B0604020202020204" pitchFamily="34" charset="0"/>
                <a:sym typeface="+mn-ea"/>
              </a:rPr>
              <a:t>抽象和形式化表示</a:t>
            </a:r>
            <a:r>
              <a:rPr lang="zh-CN" altLang="en-US" sz="2000" b="0" dirty="0">
                <a:solidFill>
                  <a:srgbClr val="333399"/>
                </a:solidFill>
                <a:latin typeface="Arial" panose="020B0604020202020204" pitchFamily="34" charset="0"/>
                <a:sym typeface="+mn-ea"/>
              </a:rPr>
              <a:t>，然后进行处理是进行计算机问题求解的基本途径。</a:t>
            </a:r>
            <a:endParaRPr kumimoji="0" lang="zh-CN" altLang="en-US" sz="2000" b="0" i="0" u="none" strike="noStrike" cap="none" spc="0" normalizeH="0" baseline="0" dirty="0">
              <a:solidFill>
                <a:srgbClr val="333399"/>
              </a:solidFill>
              <a:latin typeface="Arial" panose="020B0604020202020204" pitchFamily="34" charset="0"/>
              <a:ea typeface="+mn-ea"/>
            </a:endParaRPr>
          </a:p>
          <a:p>
            <a:r>
              <a:rPr lang="zh-CN" altLang="en-US" sz="2000" b="0" dirty="0">
                <a:solidFill>
                  <a:srgbClr val="333399"/>
                </a:solidFill>
                <a:latin typeface="Arial" panose="020B0604020202020204" pitchFamily="34" charset="0"/>
                <a:sym typeface="+mn-ea"/>
              </a:rPr>
              <a:t>形式语言和自动机理论给出了一类基本问题的</a:t>
            </a:r>
            <a:r>
              <a:rPr lang="zh-CN" altLang="en-US" sz="2000" b="0" dirty="0">
                <a:solidFill>
                  <a:srgbClr val="FF0000"/>
                </a:solidFill>
                <a:latin typeface="Arial" panose="020B0604020202020204" pitchFamily="34" charset="0"/>
                <a:sym typeface="+mn-ea"/>
              </a:rPr>
              <a:t>基本描述与计算模型-抽象表示</a:t>
            </a:r>
            <a:r>
              <a:rPr lang="zh-CN" altLang="en-US" sz="2000" b="0" dirty="0">
                <a:solidFill>
                  <a:srgbClr val="333399"/>
                </a:solidFill>
                <a:latin typeface="Arial" panose="020B0604020202020204" pitchFamily="34" charset="0"/>
                <a:sym typeface="+mn-ea"/>
              </a:rPr>
              <a:t>，并通过研究这些模型的性质及其变化来对这些问题进行研究。</a:t>
            </a:r>
            <a:endParaRPr kumimoji="0" lang="zh-CN" altLang="en-US" sz="2000" b="0" i="0" u="none" strike="noStrike" cap="none" spc="0" normalizeH="0" baseline="0" dirty="0">
              <a:solidFill>
                <a:srgbClr val="333399"/>
              </a:solidFill>
              <a:latin typeface="Arial" panose="020B0604020202020204" pitchFamily="34" charset="0"/>
              <a:ea typeface="+mn-ea"/>
            </a:endParaRPr>
          </a:p>
          <a:p>
            <a:r>
              <a:rPr lang="zh-CN" altLang="en-US" sz="2000" b="0" dirty="0">
                <a:solidFill>
                  <a:srgbClr val="333399"/>
                </a:solidFill>
                <a:latin typeface="Arial" panose="020B0604020202020204" pitchFamily="34" charset="0"/>
                <a:sym typeface="+mn-ea"/>
              </a:rPr>
              <a:t>这些模型都是</a:t>
            </a:r>
            <a:r>
              <a:rPr lang="zh-CN" altLang="en-US" sz="2000" b="0" dirty="0">
                <a:solidFill>
                  <a:srgbClr val="FF0000"/>
                </a:solidFill>
                <a:latin typeface="Arial" panose="020B0604020202020204" pitchFamily="34" charset="0"/>
                <a:sym typeface="+mn-ea"/>
              </a:rPr>
              <a:t>问题模型化的典范</a:t>
            </a:r>
            <a:r>
              <a:rPr lang="zh-CN" altLang="en-US" sz="2000" b="0" dirty="0">
                <a:solidFill>
                  <a:srgbClr val="333399"/>
                </a:solidFill>
                <a:latin typeface="Arial" panose="020B0604020202020204" pitchFamily="34" charset="0"/>
                <a:sym typeface="+mn-ea"/>
              </a:rPr>
              <a:t>，给计算机问题求解提供了一种</a:t>
            </a:r>
            <a:r>
              <a:rPr lang="zh-CN" altLang="en-US" sz="2000" b="0" dirty="0">
                <a:solidFill>
                  <a:srgbClr val="FF0000"/>
                </a:solidFill>
                <a:latin typeface="Arial" panose="020B0604020202020204" pitchFamily="34" charset="0"/>
                <a:sym typeface="+mn-ea"/>
              </a:rPr>
              <a:t>优美而坚实的基础</a:t>
            </a:r>
            <a:r>
              <a:rPr lang="zh-CN" altLang="en-US" sz="2000" b="0" dirty="0">
                <a:solidFill>
                  <a:srgbClr val="333399"/>
                </a:solidFill>
                <a:latin typeface="Arial" panose="020B0604020202020204" pitchFamily="34" charset="0"/>
                <a:sym typeface="+mn-ea"/>
              </a:rPr>
              <a:t>，而且，也向人们展示了一种</a:t>
            </a:r>
            <a:r>
              <a:rPr lang="zh-CN" altLang="en-US" sz="2000" b="0" dirty="0">
                <a:solidFill>
                  <a:srgbClr val="FF0000"/>
                </a:solidFill>
                <a:latin typeface="Arial" panose="020B0604020202020204" pitchFamily="34" charset="0"/>
                <a:sym typeface="+mn-ea"/>
              </a:rPr>
              <a:t>典型的方法和思想</a:t>
            </a:r>
            <a:r>
              <a:rPr lang="zh-CN" altLang="en-US" sz="2000" b="0" dirty="0">
                <a:solidFill>
                  <a:srgbClr val="333399"/>
                </a:solidFill>
                <a:latin typeface="Arial" panose="020B0604020202020204" pitchFamily="34" charset="0"/>
                <a:sym typeface="+mn-ea"/>
              </a:rPr>
              <a:t>。另外还是研究</a:t>
            </a:r>
            <a:r>
              <a:rPr lang="zh-CN" altLang="en-US" sz="2000" b="0" dirty="0">
                <a:solidFill>
                  <a:srgbClr val="FF0000"/>
                </a:solidFill>
                <a:latin typeface="Arial" panose="020B0604020202020204" pitchFamily="34" charset="0"/>
                <a:sym typeface="+mn-ea"/>
              </a:rPr>
              <a:t>算法及其理论的基础</a:t>
            </a:r>
            <a:r>
              <a:rPr lang="zh-CN" altLang="en-US" sz="2000" b="0" dirty="0">
                <a:solidFill>
                  <a:srgbClr val="333399"/>
                </a:solidFill>
                <a:latin typeface="Arial" panose="020B0604020202020204" pitchFamily="34" charset="0"/>
                <a:sym typeface="+mn-ea"/>
              </a:rPr>
              <a:t>。</a:t>
            </a:r>
            <a:endParaRPr kumimoji="0" lang="zh-CN" altLang="en-US" sz="1600" b="0" i="0" u="none" strike="noStrike" kern="1200" cap="none" spc="0" normalizeH="0" baseline="0" noProof="0" dirty="0">
              <a:ln>
                <a:noFill/>
              </a:ln>
              <a:solidFill>
                <a:schemeClr val="tx1"/>
              </a:solidFill>
              <a:effectLst/>
              <a:uLnTx/>
              <a:uFillTx/>
              <a:latin typeface="+mn-ea"/>
              <a:ea typeface="+mn-ea"/>
              <a:cs typeface="+mn-ea"/>
            </a:endParaRPr>
          </a:p>
          <a:p>
            <a:endParaRPr kumimoji="0" lang="zh-CN" altLang="en-US" sz="1600" b="0" i="0" u="none" strike="noStrike" kern="1200" cap="none" spc="0" normalizeH="0" baseline="0" noProof="0" dirty="0">
              <a:ln>
                <a:noFill/>
              </a:ln>
              <a:solidFill>
                <a:schemeClr val="tx1"/>
              </a:solidFill>
              <a:effectLst/>
              <a:uLnTx/>
              <a:uFillTx/>
              <a:latin typeface="+mn-ea"/>
              <a:ea typeface="+mn-ea"/>
              <a:cs typeface="+mn-ea"/>
            </a:endParaRPr>
          </a:p>
        </p:txBody>
      </p:sp>
      <p:sp>
        <p:nvSpPr>
          <p:cNvPr id="4" name="日期占位符 3"/>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grpSp>
        <p:nvGrpSpPr>
          <p:cNvPr id="37" name="组合 36"/>
          <p:cNvGrpSpPr/>
          <p:nvPr/>
        </p:nvGrpSpPr>
        <p:grpSpPr>
          <a:xfrm>
            <a:off x="5469255" y="1484313"/>
            <a:ext cx="3467100" cy="4442777"/>
            <a:chOff x="8220" y="2113"/>
            <a:chExt cx="5460" cy="6996"/>
          </a:xfrm>
        </p:grpSpPr>
        <p:sp>
          <p:nvSpPr>
            <p:cNvPr id="29" name="椭圆 28"/>
            <p:cNvSpPr/>
            <p:nvPr>
              <p:custDataLst>
                <p:tags r:id="rId1"/>
              </p:custDataLst>
            </p:nvPr>
          </p:nvSpPr>
          <p:spPr bwMode="auto">
            <a:xfrm>
              <a:off x="8220" y="2678"/>
              <a:ext cx="2043" cy="1023"/>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tx1"/>
                  </a:solidFill>
                  <a:effectLst/>
                  <a:uLnTx/>
                  <a:uFillTx/>
                  <a:latin typeface="+mn-lt"/>
                  <a:ea typeface="+mn-ea"/>
                  <a:cs typeface="+mn-cs"/>
                </a:rPr>
                <a:t>问题求解的步骤</a:t>
              </a:r>
              <a:endParaRPr kumimoji="0" lang="zh-CN" alt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19469" name="圆角矩形 12"/>
            <p:cNvSpPr/>
            <p:nvPr>
              <p:custDataLst>
                <p:tags r:id="rId2"/>
              </p:custDataLst>
            </p:nvPr>
          </p:nvSpPr>
          <p:spPr>
            <a:xfrm>
              <a:off x="10603" y="2645"/>
              <a:ext cx="1132" cy="510"/>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a:lstStyle>
              <a:lvl1pPr marL="357505" indent="-357505" algn="just" rtl="0" eaLnBrk="0" fontAlgn="base" hangingPunct="0">
                <a:lnSpc>
                  <a:spcPct val="110000"/>
                </a:lnSpc>
                <a:spcBef>
                  <a:spcPts val="1800"/>
                </a:spcBef>
                <a:spcAft>
                  <a:spcPct val="0"/>
                </a:spcAft>
                <a:buClr>
                  <a:srgbClr val="2E2F31"/>
                </a:buClr>
                <a:buSzPct val="60000"/>
                <a:buFont typeface="Wingdings" panose="05000000000000000000" pitchFamily="2" charset="2"/>
                <a:buChar char="u"/>
                <a:defRPr sz="2400" kern="1200">
                  <a:solidFill>
                    <a:srgbClr val="3B4455"/>
                  </a:solidFill>
                  <a:latin typeface="Arial" panose="020B0604020202020204" pitchFamily="34" charset="0"/>
                  <a:ea typeface="黑体" panose="02010609060101010101" pitchFamily="49" charset="-122"/>
                  <a:cs typeface="+mn-cs"/>
                </a:defRPr>
              </a:lvl1pPr>
              <a:lvl2pPr marL="576580" indent="-230505" algn="just" rtl="0" eaLnBrk="0" fontAlgn="base" hangingPunct="0">
                <a:lnSpc>
                  <a:spcPct val="130000"/>
                </a:lnSpc>
                <a:spcBef>
                  <a:spcPct val="0"/>
                </a:spcBef>
                <a:spcAft>
                  <a:spcPct val="0"/>
                </a:spcAft>
                <a:buClr>
                  <a:srgbClr val="3B4455"/>
                </a:buClr>
                <a:buFont typeface="Arial" panose="020B0604020202020204" pitchFamily="34" charset="0"/>
                <a:buChar char="•"/>
                <a:defRPr sz="2000" kern="1200">
                  <a:solidFill>
                    <a:srgbClr val="3B4455"/>
                  </a:solidFill>
                  <a:latin typeface="幼圆" panose="02010509060101010101" pitchFamily="49" charset="-122"/>
                  <a:ea typeface="黑体" panose="02010609060101010101" pitchFamily="49"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ern="1200">
                  <a:solidFill>
                    <a:srgbClr val="3B4455"/>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3B4455"/>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3B4455"/>
                  </a:solidFill>
                  <a:latin typeface="+mn-lt"/>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1600" dirty="0">
                  <a:solidFill>
                    <a:schemeClr val="tx1"/>
                  </a:solidFill>
                  <a:ea typeface="宋体" panose="02010600030101010101" pitchFamily="2" charset="-122"/>
                </a:rPr>
                <a:t>建模</a:t>
              </a:r>
              <a:endParaRPr lang="zh-CN" altLang="en-US" sz="1600" dirty="0">
                <a:solidFill>
                  <a:schemeClr val="tx1"/>
                </a:solidFill>
                <a:ea typeface="宋体" panose="02010600030101010101" pitchFamily="2" charset="-122"/>
              </a:endParaRPr>
            </a:p>
          </p:txBody>
        </p:sp>
        <p:sp>
          <p:nvSpPr>
            <p:cNvPr id="19470" name="圆角矩形 15"/>
            <p:cNvSpPr/>
            <p:nvPr>
              <p:custDataLst>
                <p:tags r:id="rId3"/>
              </p:custDataLst>
            </p:nvPr>
          </p:nvSpPr>
          <p:spPr>
            <a:xfrm>
              <a:off x="10603" y="3360"/>
              <a:ext cx="1132" cy="510"/>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a:lstStyle>
              <a:lvl1pPr marL="357505" indent="-357505" algn="just" rtl="0" eaLnBrk="0" fontAlgn="base" hangingPunct="0">
                <a:lnSpc>
                  <a:spcPct val="110000"/>
                </a:lnSpc>
                <a:spcBef>
                  <a:spcPts val="1800"/>
                </a:spcBef>
                <a:spcAft>
                  <a:spcPct val="0"/>
                </a:spcAft>
                <a:buClr>
                  <a:srgbClr val="2E2F31"/>
                </a:buClr>
                <a:buSzPct val="60000"/>
                <a:buFont typeface="Wingdings" panose="05000000000000000000" pitchFamily="2" charset="2"/>
                <a:buChar char="u"/>
                <a:defRPr sz="2400" kern="1200">
                  <a:solidFill>
                    <a:srgbClr val="3B4455"/>
                  </a:solidFill>
                  <a:latin typeface="Arial" panose="020B0604020202020204" pitchFamily="34" charset="0"/>
                  <a:ea typeface="黑体" panose="02010609060101010101" pitchFamily="49" charset="-122"/>
                  <a:cs typeface="+mn-cs"/>
                </a:defRPr>
              </a:lvl1pPr>
              <a:lvl2pPr marL="576580" indent="-230505" algn="just" rtl="0" eaLnBrk="0" fontAlgn="base" hangingPunct="0">
                <a:lnSpc>
                  <a:spcPct val="130000"/>
                </a:lnSpc>
                <a:spcBef>
                  <a:spcPct val="0"/>
                </a:spcBef>
                <a:spcAft>
                  <a:spcPct val="0"/>
                </a:spcAft>
                <a:buClr>
                  <a:srgbClr val="3B4455"/>
                </a:buClr>
                <a:buFont typeface="Arial" panose="020B0604020202020204" pitchFamily="34" charset="0"/>
                <a:buChar char="•"/>
                <a:defRPr sz="2000" kern="1200">
                  <a:solidFill>
                    <a:srgbClr val="3B4455"/>
                  </a:solidFill>
                  <a:latin typeface="幼圆" panose="02010509060101010101" pitchFamily="49" charset="-122"/>
                  <a:ea typeface="黑体" panose="02010609060101010101" pitchFamily="49"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ern="1200">
                  <a:solidFill>
                    <a:srgbClr val="3B4455"/>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3B4455"/>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3B4455"/>
                  </a:solidFill>
                  <a:latin typeface="+mn-lt"/>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1600" dirty="0">
                  <a:solidFill>
                    <a:schemeClr val="tx1"/>
                  </a:solidFill>
                  <a:ea typeface="宋体" panose="02010600030101010101" pitchFamily="2" charset="-122"/>
                </a:rPr>
                <a:t>求解</a:t>
              </a:r>
              <a:endParaRPr lang="zh-CN" altLang="en-US" sz="1600" dirty="0">
                <a:solidFill>
                  <a:schemeClr val="tx1"/>
                </a:solidFill>
                <a:ea typeface="宋体" panose="02010600030101010101" pitchFamily="2" charset="-122"/>
              </a:endParaRPr>
            </a:p>
          </p:txBody>
        </p:sp>
        <p:sp>
          <p:nvSpPr>
            <p:cNvPr id="30" name="虚尾箭头 29"/>
            <p:cNvSpPr/>
            <p:nvPr>
              <p:custDataLst>
                <p:tags r:id="rId4"/>
              </p:custDataLst>
            </p:nvPr>
          </p:nvSpPr>
          <p:spPr bwMode="auto">
            <a:xfrm>
              <a:off x="9923" y="2900"/>
              <a:ext cx="680" cy="573"/>
            </a:xfrm>
            <a:prstGeom prst="strip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 name="线形标注 1 30"/>
            <p:cNvSpPr/>
            <p:nvPr>
              <p:custDataLst>
                <p:tags r:id="rId5"/>
              </p:custDataLst>
            </p:nvPr>
          </p:nvSpPr>
          <p:spPr bwMode="auto">
            <a:xfrm>
              <a:off x="12140" y="2113"/>
              <a:ext cx="1540" cy="905"/>
            </a:xfrm>
            <a:prstGeom prst="borderCallout1">
              <a:avLst>
                <a:gd name="adj1" fmla="val 58670"/>
                <a:gd name="adj2" fmla="val -688"/>
                <a:gd name="adj3" fmla="val 63463"/>
                <a:gd name="adj4" fmla="val -26272"/>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用数据进行问题表示</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32" name="线形标注 1 31"/>
            <p:cNvSpPr/>
            <p:nvPr>
              <p:custDataLst>
                <p:tags r:id="rId6"/>
              </p:custDataLst>
            </p:nvPr>
          </p:nvSpPr>
          <p:spPr bwMode="auto">
            <a:xfrm>
              <a:off x="12140" y="3360"/>
              <a:ext cx="1540" cy="1070"/>
            </a:xfrm>
            <a:prstGeom prst="borderCallout1">
              <a:avLst>
                <a:gd name="adj1" fmla="val 58670"/>
                <a:gd name="adj2" fmla="val -688"/>
                <a:gd name="adj3" fmla="val 15865"/>
                <a:gd name="adj4" fmla="val -26272"/>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用算法进行数据变换获得结果</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33" name="文本框 32"/>
            <p:cNvSpPr txBox="1"/>
            <p:nvPr>
              <p:custDataLst>
                <p:tags r:id="rId7"/>
              </p:custDataLst>
            </p:nvPr>
          </p:nvSpPr>
          <p:spPr>
            <a:xfrm>
              <a:off x="8900" y="4883"/>
              <a:ext cx="2043" cy="728"/>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dk1"/>
                  </a:solidFill>
                  <a:effectLst/>
                  <a:uLnTx/>
                  <a:uFillTx/>
                  <a:latin typeface="+mn-lt"/>
                  <a:ea typeface="+mn-ea"/>
                  <a:cs typeface="+mn-cs"/>
                </a:rPr>
                <a:t>对问题进行抽象和形式化表示</a:t>
              </a:r>
              <a:endParaRPr kumimoji="0" lang="zh-CN" altLang="en-US" sz="12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19475" name="直接箭头连接符 20"/>
            <p:cNvCxnSpPr>
              <a:stCxn id="33" idx="0"/>
            </p:cNvCxnSpPr>
            <p:nvPr>
              <p:custDataLst>
                <p:tags r:id="rId8"/>
              </p:custDataLst>
            </p:nvPr>
          </p:nvCxnSpPr>
          <p:spPr>
            <a:xfrm flipV="1">
              <a:off x="9923" y="3155"/>
              <a:ext cx="792" cy="1728"/>
            </a:xfrm>
            <a:prstGeom prst="straightConnector1">
              <a:avLst/>
            </a:prstGeom>
            <a:ln w="9525" cap="flat" cmpd="sng">
              <a:solidFill>
                <a:schemeClr val="tx1"/>
              </a:solidFill>
              <a:prstDash val="solid"/>
              <a:headEnd type="none" w="med" len="med"/>
              <a:tailEnd type="triangle" w="med" len="med"/>
            </a:ln>
          </p:spPr>
        </p:cxnSp>
        <p:sp>
          <p:nvSpPr>
            <p:cNvPr id="34" name="文本框 33"/>
            <p:cNvSpPr txBox="1"/>
            <p:nvPr>
              <p:custDataLst>
                <p:tags r:id="rId9"/>
              </p:custDataLst>
            </p:nvPr>
          </p:nvSpPr>
          <p:spPr>
            <a:xfrm>
              <a:off x="8900" y="6398"/>
              <a:ext cx="2043" cy="1598"/>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dk1"/>
                  </a:solidFill>
                  <a:effectLst/>
                  <a:uLnTx/>
                  <a:uFillTx/>
                  <a:latin typeface="+mn-lt"/>
                  <a:ea typeface="+mn-ea"/>
                  <a:cs typeface="+mn-cs"/>
                </a:rPr>
                <a:t>形式语言和自动机理论给出了一类基本问题的基本描述与计算</a:t>
              </a:r>
              <a:r>
                <a:rPr kumimoji="0" lang="zh-CN" altLang="en-US" sz="1200" b="0" i="0" u="none" strike="noStrike" kern="1200" cap="none" spc="0" normalizeH="0" baseline="0" noProof="0" dirty="0">
                  <a:ln>
                    <a:noFill/>
                  </a:ln>
                  <a:solidFill>
                    <a:schemeClr val="dk1"/>
                  </a:solidFill>
                  <a:effectLst/>
                  <a:uLnTx/>
                  <a:uFillTx/>
                  <a:latin typeface="+mn-lt"/>
                  <a:ea typeface="+mn-ea"/>
                  <a:cs typeface="+mn-cs"/>
                </a:rPr>
                <a:t>模型</a:t>
              </a:r>
              <a:endParaRPr kumimoji="0" lang="zh-CN" altLang="en-US" sz="12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19477" name="直接箭头连接符 24"/>
            <p:cNvCxnSpPr>
              <a:stCxn id="33" idx="0"/>
            </p:cNvCxnSpPr>
            <p:nvPr>
              <p:custDataLst>
                <p:tags r:id="rId10"/>
              </p:custDataLst>
            </p:nvPr>
          </p:nvCxnSpPr>
          <p:spPr>
            <a:xfrm flipV="1">
              <a:off x="9695" y="5610"/>
              <a:ext cx="0" cy="788"/>
            </a:xfrm>
            <a:prstGeom prst="straightConnector1">
              <a:avLst/>
            </a:prstGeom>
            <a:ln w="9525" cap="flat" cmpd="sng">
              <a:solidFill>
                <a:schemeClr val="tx1"/>
              </a:solidFill>
              <a:prstDash val="solid"/>
              <a:headEnd type="none" w="med" len="med"/>
              <a:tailEnd type="triangle" w="med" len="med"/>
            </a:ln>
          </p:spPr>
        </p:cxnSp>
        <p:sp>
          <p:nvSpPr>
            <p:cNvPr id="35" name="线形标注 1 34"/>
            <p:cNvSpPr/>
            <p:nvPr>
              <p:custDataLst>
                <p:tags r:id="rId11"/>
              </p:custDataLst>
            </p:nvPr>
          </p:nvSpPr>
          <p:spPr bwMode="auto">
            <a:xfrm>
              <a:off x="11850" y="5968"/>
              <a:ext cx="793" cy="1070"/>
            </a:xfrm>
            <a:prstGeom prst="borderCallout1">
              <a:avLst>
                <a:gd name="adj1" fmla="val 58670"/>
                <a:gd name="adj2" fmla="val -688"/>
                <a:gd name="adj3" fmla="val 59501"/>
                <a:gd name="adj4" fmla="val -125727"/>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典范</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优美</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坚实</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36" name="线形标注 1 35"/>
            <p:cNvSpPr/>
            <p:nvPr>
              <p:custDataLst>
                <p:tags r:id="rId12"/>
              </p:custDataLst>
            </p:nvPr>
          </p:nvSpPr>
          <p:spPr bwMode="auto">
            <a:xfrm>
              <a:off x="11850" y="8039"/>
              <a:ext cx="1020" cy="1070"/>
            </a:xfrm>
            <a:prstGeom prst="borderCallout1">
              <a:avLst>
                <a:gd name="adj1" fmla="val 58670"/>
                <a:gd name="adj2" fmla="val -688"/>
                <a:gd name="adj3" fmla="val -164"/>
                <a:gd name="adj4" fmla="val -92088"/>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研究算法的基础</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38" name="线形标注 1 37"/>
          <p:cNvSpPr/>
          <p:nvPr>
            <p:custDataLst>
              <p:tags r:id="rId13"/>
            </p:custDataLst>
          </p:nvPr>
        </p:nvSpPr>
        <p:spPr bwMode="auto">
          <a:xfrm>
            <a:off x="7812405" y="4686935"/>
            <a:ext cx="503555" cy="430530"/>
          </a:xfrm>
          <a:prstGeom prst="borderCallout1">
            <a:avLst>
              <a:gd name="adj1" fmla="val 58670"/>
              <a:gd name="adj2" fmla="val -688"/>
              <a:gd name="adj3" fmla="val 59501"/>
              <a:gd name="adj4" fmla="val -125727"/>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方法</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思想</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410" name="Rectangle 2"/>
          <p:cNvSpPr>
            <a:spLocks noGrp="1"/>
          </p:cNvSpPr>
          <p:nvPr>
            <p:ph type="title"/>
          </p:nvPr>
        </p:nvSpPr>
        <p:spPr/>
        <p:txBody>
          <a:bodyPr vert="horz" wrap="square" lIns="91440" tIns="45720" rIns="91440" bIns="45720" anchor="b" anchorCtr="0"/>
          <a:p>
            <a:endParaRPr lang="zh-CN" altLang="en-US" b="1" dirty="0">
              <a:ea typeface="黑体" panose="02010609060101010101" pitchFamily="49" charset="-122"/>
            </a:endParaRPr>
          </a:p>
        </p:txBody>
      </p:sp>
      <p:sp>
        <p:nvSpPr>
          <p:cNvPr id="4099" name="Rectangle 3"/>
          <p:cNvSpPr>
            <a:spLocks noGrp="1"/>
          </p:cNvSpPr>
          <p:nvPr>
            <p:ph idx="1"/>
          </p:nvPr>
        </p:nvSpPr>
        <p:spPr/>
        <p:txBody>
          <a:bodyPr vert="horz" wrap="square" lIns="91440" tIns="45720" rIns="91440" bIns="45720" anchor="t" anchorCtr="0"/>
          <a:p>
            <a:r>
              <a:rPr lang="en-US" altLang="zh-CN" dirty="0">
                <a:solidFill>
                  <a:schemeClr val="tx2"/>
                </a:solidFill>
                <a:latin typeface="宋体" panose="02010600030101010101" pitchFamily="2" charset="-122"/>
                <a:ea typeface="宋体" panose="02010600030101010101" pitchFamily="2" charset="-122"/>
              </a:rPr>
              <a:t>4</a:t>
            </a:r>
            <a:r>
              <a:rPr lang="zh-CN" altLang="en-US" dirty="0">
                <a:solidFill>
                  <a:schemeClr val="tx2"/>
                </a:solidFill>
                <a:latin typeface="宋体" panose="02010600030101010101" pitchFamily="2" charset="-122"/>
                <a:ea typeface="宋体" panose="02010600030101010101" pitchFamily="2" charset="-122"/>
              </a:rPr>
              <a:t>种基本的专业能力</a:t>
            </a:r>
            <a:endParaRPr lang="zh-CN" altLang="en-US" dirty="0">
              <a:solidFill>
                <a:schemeClr val="tx2"/>
              </a:solidFill>
              <a:latin typeface="宋体" panose="02010600030101010101" pitchFamily="2" charset="-122"/>
              <a:ea typeface="宋体" panose="02010600030101010101" pitchFamily="2" charset="-122"/>
            </a:endParaRPr>
          </a:p>
          <a:p>
            <a:pPr lvl="1"/>
            <a:r>
              <a:rPr lang="zh-CN" altLang="en-US" sz="2400" dirty="0">
                <a:solidFill>
                  <a:schemeClr val="tx2"/>
                </a:solidFill>
                <a:latin typeface="宋体" panose="02010600030101010101" pitchFamily="2" charset="-122"/>
                <a:ea typeface="宋体" panose="02010600030101010101" pitchFamily="2" charset="-122"/>
              </a:rPr>
              <a:t>计算思维能力</a:t>
            </a:r>
            <a:endParaRPr lang="zh-CN" altLang="en-US" sz="2400" dirty="0">
              <a:solidFill>
                <a:schemeClr val="tx2"/>
              </a:solidFill>
              <a:latin typeface="宋体" panose="02010600030101010101" pitchFamily="2" charset="-122"/>
              <a:ea typeface="宋体" panose="02010600030101010101" pitchFamily="2" charset="-122"/>
            </a:endParaRPr>
          </a:p>
          <a:p>
            <a:pPr lvl="1"/>
            <a:r>
              <a:rPr lang="zh-CN" altLang="en-US" sz="2400" dirty="0">
                <a:solidFill>
                  <a:schemeClr val="tx2"/>
                </a:solidFill>
                <a:latin typeface="宋体" panose="02010600030101010101" pitchFamily="2" charset="-122"/>
                <a:ea typeface="宋体" panose="02010600030101010101" pitchFamily="2" charset="-122"/>
              </a:rPr>
              <a:t>算法的设计与分析能力</a:t>
            </a:r>
            <a:endParaRPr lang="zh-CN" altLang="en-US" sz="2400" dirty="0">
              <a:solidFill>
                <a:schemeClr val="tx2"/>
              </a:solidFill>
              <a:latin typeface="宋体" panose="02010600030101010101" pitchFamily="2" charset="-122"/>
              <a:ea typeface="宋体" panose="02010600030101010101" pitchFamily="2" charset="-122"/>
            </a:endParaRPr>
          </a:p>
          <a:p>
            <a:pPr lvl="1"/>
            <a:r>
              <a:rPr lang="zh-CN" altLang="en-US" sz="2400" dirty="0">
                <a:solidFill>
                  <a:schemeClr val="tx2"/>
                </a:solidFill>
                <a:latin typeface="宋体" panose="02010600030101010101" pitchFamily="2" charset="-122"/>
                <a:ea typeface="宋体" panose="02010600030101010101" pitchFamily="2" charset="-122"/>
              </a:rPr>
              <a:t>程序设计和实现能力</a:t>
            </a:r>
            <a:endParaRPr lang="zh-CN" altLang="en-US" sz="2400" dirty="0">
              <a:solidFill>
                <a:schemeClr val="tx2"/>
              </a:solidFill>
              <a:latin typeface="宋体" panose="02010600030101010101" pitchFamily="2" charset="-122"/>
              <a:ea typeface="宋体" panose="02010600030101010101" pitchFamily="2" charset="-122"/>
            </a:endParaRPr>
          </a:p>
          <a:p>
            <a:pPr lvl="1"/>
            <a:r>
              <a:rPr lang="zh-CN" altLang="en-US" sz="2400" dirty="0">
                <a:solidFill>
                  <a:schemeClr val="tx2"/>
                </a:solidFill>
                <a:latin typeface="宋体" panose="02010600030101010101" pitchFamily="2" charset="-122"/>
                <a:ea typeface="宋体" panose="02010600030101010101" pitchFamily="2" charset="-122"/>
              </a:rPr>
              <a:t>计算机软硬件系统的认知、分析、设计与应用能力</a:t>
            </a:r>
            <a:endParaRPr lang="zh-CN" altLang="en-US" sz="2400" dirty="0">
              <a:solidFill>
                <a:schemeClr val="tx2"/>
              </a:solidFill>
              <a:latin typeface="宋体" panose="02010600030101010101" pitchFamily="2" charset="-122"/>
              <a:ea typeface="宋体" panose="02010600030101010101" pitchFamily="2" charset="-122"/>
            </a:endParaRPr>
          </a:p>
          <a:p>
            <a:r>
              <a:rPr lang="zh-CN" altLang="en-US" dirty="0">
                <a:solidFill>
                  <a:schemeClr val="tx2"/>
                </a:solidFill>
                <a:latin typeface="宋体" panose="02010600030101010101" pitchFamily="2" charset="-122"/>
                <a:ea typeface="宋体" panose="02010600030101010101" pitchFamily="2" charset="-122"/>
              </a:rPr>
              <a:t>计算思维能力</a:t>
            </a:r>
            <a:endParaRPr lang="zh-CN" altLang="en-US" dirty="0">
              <a:solidFill>
                <a:schemeClr val="tx2"/>
              </a:solidFill>
              <a:latin typeface="宋体" panose="02010600030101010101" pitchFamily="2" charset="-122"/>
              <a:ea typeface="宋体" panose="02010600030101010101" pitchFamily="2" charset="-122"/>
            </a:endParaRPr>
          </a:p>
          <a:p>
            <a:pPr lvl="1"/>
            <a:r>
              <a:rPr lang="zh-CN" altLang="en-US" sz="2400" dirty="0">
                <a:solidFill>
                  <a:schemeClr val="tx2"/>
                </a:solidFill>
                <a:latin typeface="宋体" panose="02010600030101010101" pitchFamily="2" charset="-122"/>
                <a:ea typeface="宋体" panose="02010600030101010101" pitchFamily="2" charset="-122"/>
              </a:rPr>
              <a:t>逻辑思维能力和抽象思维能力</a:t>
            </a:r>
            <a:endParaRPr lang="zh-CN" altLang="en-US" sz="2400" dirty="0">
              <a:solidFill>
                <a:schemeClr val="tx2"/>
              </a:solidFill>
              <a:latin typeface="宋体" panose="02010600030101010101" pitchFamily="2" charset="-122"/>
              <a:ea typeface="宋体" panose="02010600030101010101" pitchFamily="2" charset="-122"/>
            </a:endParaRPr>
          </a:p>
          <a:p>
            <a:pPr lvl="1"/>
            <a:r>
              <a:rPr lang="zh-CN" altLang="en-US" sz="2400" dirty="0">
                <a:solidFill>
                  <a:schemeClr val="tx2"/>
                </a:solidFill>
                <a:latin typeface="宋体" panose="02010600030101010101" pitchFamily="2" charset="-122"/>
                <a:ea typeface="宋体" panose="02010600030101010101" pitchFamily="2" charset="-122"/>
              </a:rPr>
              <a:t>构造模型对问题进行形式化描述</a:t>
            </a:r>
            <a:endParaRPr lang="zh-CN" altLang="en-US" sz="2400" dirty="0">
              <a:solidFill>
                <a:schemeClr val="tx2"/>
              </a:solidFill>
              <a:latin typeface="宋体" panose="02010600030101010101" pitchFamily="2" charset="-122"/>
              <a:ea typeface="宋体" panose="02010600030101010101" pitchFamily="2" charset="-122"/>
            </a:endParaRPr>
          </a:p>
          <a:p>
            <a:pPr lvl="1"/>
            <a:r>
              <a:rPr lang="zh-CN" altLang="en-US" sz="2400" dirty="0">
                <a:solidFill>
                  <a:schemeClr val="tx2"/>
                </a:solidFill>
                <a:latin typeface="宋体" panose="02010600030101010101" pitchFamily="2" charset="-122"/>
                <a:ea typeface="宋体" panose="02010600030101010101" pitchFamily="2" charset="-122"/>
              </a:rPr>
              <a:t>理解和处理形式模型</a:t>
            </a:r>
            <a:endParaRPr lang="zh-CN" altLang="en-US" sz="2400" dirty="0">
              <a:solidFill>
                <a:schemeClr val="tx2"/>
              </a:solidFill>
              <a:latin typeface="宋体" panose="02010600030101010101" pitchFamily="2" charset="-122"/>
              <a:ea typeface="宋体" panose="02010600030101010101" pitchFamily="2" charset="-122"/>
            </a:endParaRPr>
          </a:p>
        </p:txBody>
      </p:sp>
      <p:sp>
        <p:nvSpPr>
          <p:cNvPr id="17412" name="灯片编号占位符 5"/>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en-US" altLang="zh-CN" sz="1200" i="1" dirty="0">
                <a:solidFill>
                  <a:srgbClr val="009999"/>
                </a:solidFill>
                <a:latin typeface="Arial Narrow" panose="020B0606020202030204" pitchFamily="34" charset="0"/>
                <a:ea typeface="宋体" panose="02010600030101010101" pitchFamily="2" charset="-122"/>
              </a:rPr>
            </a:fld>
            <a:endParaRPr lang="en-US" altLang="zh-CN" sz="1200" i="1" dirty="0">
              <a:solidFill>
                <a:srgbClr val="009999"/>
              </a:solidFill>
              <a:latin typeface="Arial Narrow" panose="020B0606020202030204" pitchFamily="34" charset="0"/>
              <a:ea typeface="宋体" panose="02010600030101010101" pitchFamily="2" charset="-122"/>
            </a:endParaRPr>
          </a:p>
        </p:txBody>
      </p:sp>
      <p:sp>
        <p:nvSpPr>
          <p:cNvPr id="17413" name="日期占位符 3"/>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7414" name="页脚占位符 1"/>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charRg st="0" end="10"/>
                                            </p:txEl>
                                          </p:spTgt>
                                        </p:tgtEl>
                                        <p:attrNameLst>
                                          <p:attrName>style.visibility</p:attrName>
                                        </p:attrNameLst>
                                      </p:cBhvr>
                                      <p:to>
                                        <p:strVal val="visible"/>
                                      </p:to>
                                    </p:set>
                                    <p:anim calcmode="lin" valueType="num">
                                      <p:cBhvr additive="base">
                                        <p:cTn id="7" dur="500" fill="hold"/>
                                        <p:tgtEl>
                                          <p:spTgt spid="4099">
                                            <p:txEl>
                                              <p:charRg st="0" end="1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charRg st="0" end="1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9">
                                            <p:txEl>
                                              <p:charRg st="10" end="17"/>
                                            </p:txEl>
                                          </p:spTgt>
                                        </p:tgtEl>
                                        <p:attrNameLst>
                                          <p:attrName>style.visibility</p:attrName>
                                        </p:attrNameLst>
                                      </p:cBhvr>
                                      <p:to>
                                        <p:strVal val="visible"/>
                                      </p:to>
                                    </p:set>
                                    <p:anim calcmode="lin" valueType="num">
                                      <p:cBhvr additive="base">
                                        <p:cTn id="13" dur="500" fill="hold"/>
                                        <p:tgtEl>
                                          <p:spTgt spid="4099">
                                            <p:txEl>
                                              <p:charRg st="10" end="17"/>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9">
                                            <p:txEl>
                                              <p:charRg st="10" end="17"/>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9">
                                            <p:txEl>
                                              <p:charRg st="17" end="28"/>
                                            </p:txEl>
                                          </p:spTgt>
                                        </p:tgtEl>
                                        <p:attrNameLst>
                                          <p:attrName>style.visibility</p:attrName>
                                        </p:attrNameLst>
                                      </p:cBhvr>
                                      <p:to>
                                        <p:strVal val="visible"/>
                                      </p:to>
                                    </p:set>
                                    <p:anim calcmode="lin" valueType="num">
                                      <p:cBhvr additive="base">
                                        <p:cTn id="19" dur="500" fill="hold"/>
                                        <p:tgtEl>
                                          <p:spTgt spid="4099">
                                            <p:txEl>
                                              <p:charRg st="17" end="28"/>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9">
                                            <p:txEl>
                                              <p:charRg st="17" end="28"/>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9">
                                            <p:txEl>
                                              <p:charRg st="28" end="38"/>
                                            </p:txEl>
                                          </p:spTgt>
                                        </p:tgtEl>
                                        <p:attrNameLst>
                                          <p:attrName>style.visibility</p:attrName>
                                        </p:attrNameLst>
                                      </p:cBhvr>
                                      <p:to>
                                        <p:strVal val="visible"/>
                                      </p:to>
                                    </p:set>
                                    <p:anim calcmode="lin" valueType="num">
                                      <p:cBhvr additive="base">
                                        <p:cTn id="25" dur="500" fill="hold"/>
                                        <p:tgtEl>
                                          <p:spTgt spid="4099">
                                            <p:txEl>
                                              <p:charRg st="28" end="38"/>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9">
                                            <p:txEl>
                                              <p:charRg st="28" end="38"/>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99">
                                            <p:txEl>
                                              <p:charRg st="38" end="61"/>
                                            </p:txEl>
                                          </p:spTgt>
                                        </p:tgtEl>
                                        <p:attrNameLst>
                                          <p:attrName>style.visibility</p:attrName>
                                        </p:attrNameLst>
                                      </p:cBhvr>
                                      <p:to>
                                        <p:strVal val="visible"/>
                                      </p:to>
                                    </p:set>
                                    <p:anim calcmode="lin" valueType="num">
                                      <p:cBhvr additive="base">
                                        <p:cTn id="31" dur="500" fill="hold"/>
                                        <p:tgtEl>
                                          <p:spTgt spid="4099">
                                            <p:txEl>
                                              <p:charRg st="38" end="6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99">
                                            <p:txEl>
                                              <p:charRg st="38" end="61"/>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099">
                                            <p:txEl>
                                              <p:charRg st="61" end="68"/>
                                            </p:txEl>
                                          </p:spTgt>
                                        </p:tgtEl>
                                        <p:attrNameLst>
                                          <p:attrName>style.visibility</p:attrName>
                                        </p:attrNameLst>
                                      </p:cBhvr>
                                      <p:to>
                                        <p:strVal val="visible"/>
                                      </p:to>
                                    </p:set>
                                    <p:anim calcmode="lin" valueType="num">
                                      <p:cBhvr additive="base">
                                        <p:cTn id="37" dur="500" fill="hold"/>
                                        <p:tgtEl>
                                          <p:spTgt spid="4099">
                                            <p:txEl>
                                              <p:charRg st="61" end="6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99">
                                            <p:txEl>
                                              <p:charRg st="61" end="68"/>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099">
                                            <p:txEl>
                                              <p:charRg st="68" end="82"/>
                                            </p:txEl>
                                          </p:spTgt>
                                        </p:tgtEl>
                                        <p:attrNameLst>
                                          <p:attrName>style.visibility</p:attrName>
                                        </p:attrNameLst>
                                      </p:cBhvr>
                                      <p:to>
                                        <p:strVal val="visible"/>
                                      </p:to>
                                    </p:set>
                                    <p:anim calcmode="lin" valueType="num">
                                      <p:cBhvr additive="base">
                                        <p:cTn id="43" dur="500" fill="hold"/>
                                        <p:tgtEl>
                                          <p:spTgt spid="4099">
                                            <p:txEl>
                                              <p:charRg st="68" end="82"/>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99">
                                            <p:txEl>
                                              <p:charRg st="68" end="82"/>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099">
                                            <p:txEl>
                                              <p:charRg st="82" end="97"/>
                                            </p:txEl>
                                          </p:spTgt>
                                        </p:tgtEl>
                                        <p:attrNameLst>
                                          <p:attrName>style.visibility</p:attrName>
                                        </p:attrNameLst>
                                      </p:cBhvr>
                                      <p:to>
                                        <p:strVal val="visible"/>
                                      </p:to>
                                    </p:set>
                                    <p:anim calcmode="lin" valueType="num">
                                      <p:cBhvr additive="base">
                                        <p:cTn id="49" dur="500" fill="hold"/>
                                        <p:tgtEl>
                                          <p:spTgt spid="4099">
                                            <p:txEl>
                                              <p:charRg st="82" end="9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099">
                                            <p:txEl>
                                              <p:charRg st="82" end="9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099">
                                            <p:txEl>
                                              <p:charRg st="97" end="107"/>
                                            </p:txEl>
                                          </p:spTgt>
                                        </p:tgtEl>
                                        <p:attrNameLst>
                                          <p:attrName>style.visibility</p:attrName>
                                        </p:attrNameLst>
                                      </p:cBhvr>
                                      <p:to>
                                        <p:strVal val="visible"/>
                                      </p:to>
                                    </p:set>
                                    <p:anim calcmode="lin" valueType="num">
                                      <p:cBhvr additive="base">
                                        <p:cTn id="55" dur="500" fill="hold"/>
                                        <p:tgtEl>
                                          <p:spTgt spid="4099">
                                            <p:txEl>
                                              <p:charRg st="97" end="107"/>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099">
                                            <p:txEl>
                                              <p:charRg st="97" end="10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2"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标题 1"/>
          <p:cNvSpPr>
            <a:spLocks noGrp="1"/>
          </p:cNvSpPr>
          <p:nvPr>
            <p:ph type="title"/>
          </p:nvPr>
        </p:nvSpPr>
        <p:spPr/>
        <p:txBody>
          <a:bodyPr vert="horz" wrap="square" lIns="91440" tIns="45720" rIns="91440" bIns="45720" anchor="b" anchorCtr="0"/>
          <a:p>
            <a:r>
              <a:rPr lang="en-US" altLang="zh-CN" dirty="0"/>
              <a:t>“</a:t>
            </a:r>
            <a:r>
              <a:rPr lang="zh-CN" altLang="en-US" dirty="0"/>
              <a:t>计算思维</a:t>
            </a:r>
            <a:r>
              <a:rPr lang="en-US" altLang="zh-CN" dirty="0"/>
              <a:t>”</a:t>
            </a:r>
            <a:r>
              <a:rPr lang="zh-CN" altLang="en-US" dirty="0"/>
              <a:t>梯级训练</a:t>
            </a:r>
            <a:r>
              <a:rPr lang="zh-CN" altLang="en-US" dirty="0"/>
              <a:t>系统</a:t>
            </a:r>
            <a:endParaRPr lang="zh-CN" altLang="en-US" dirty="0"/>
          </a:p>
        </p:txBody>
      </p:sp>
      <p:sp>
        <p:nvSpPr>
          <p:cNvPr id="18435"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8436"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8437"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pic>
        <p:nvPicPr>
          <p:cNvPr id="18438" name="Picture 4" descr="Xs7"/>
          <p:cNvPicPr>
            <a:picLocks noGrp="1" noChangeAspect="1"/>
          </p:cNvPicPr>
          <p:nvPr>
            <p:ph idx="1"/>
          </p:nvPr>
        </p:nvPicPr>
        <p:blipFill>
          <a:blip r:embed="rId1"/>
          <a:srcRect/>
          <a:stretch>
            <a:fillRect/>
          </a:stretch>
        </p:blipFill>
        <p:spPr>
          <a:xfrm>
            <a:off x="395605" y="1483995"/>
            <a:ext cx="8180388" cy="4019550"/>
          </a:xfrm>
        </p:spPr>
      </p:pic>
    </p:spTree>
  </p:cSld>
  <p:clrMapOvr>
    <a:masterClrMapping/>
  </p:clrMapOvr>
  <p:transition spd="slow" advTm="6988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日期占位符 3"/>
          <p:cNvSpPr txBox="1">
            <a:spLocks noGrp="1"/>
          </p:cNvSpPr>
          <p:nvPr>
            <p:ph type="dt" sz="half" idx="11"/>
          </p:nvPr>
        </p:nvSpPr>
        <p:spPr>
          <a:xfrm>
            <a:off x="7620000" y="6400800"/>
            <a:ext cx="1524000" cy="457200"/>
          </a:xfrm>
        </p:spPr>
        <p:txBody>
          <a:bodyPr anchor="b" anchorCtr="0"/>
          <a:p>
            <a:pPr marL="0" indent="0" algn="r"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9459" name="灯片编号占位符 5"/>
          <p:cNvSpPr txBox="1">
            <a:spLocks noGrp="1"/>
          </p:cNvSpPr>
          <p:nvPr>
            <p:ph type="sldNum" sz="quarter" idx="10"/>
          </p:nvPr>
        </p:nvSpPr>
        <p:spPr>
          <a:xfrm>
            <a:off x="1447800" y="6400800"/>
            <a:ext cx="6400800" cy="457200"/>
          </a:xfrm>
        </p:spPr>
        <p:txBody>
          <a:bodyPr anchor="b" anchorCtr="0"/>
          <a:p>
            <a:pPr marL="0" indent="0" algn="ctr" eaLnBrk="1" hangingPunct="1">
              <a:lnSpc>
                <a:spcPct val="110000"/>
              </a:lnSpc>
              <a:spcBef>
                <a:spcPct val="0"/>
              </a:spcBef>
              <a:buClrTx/>
              <a:buSzTx/>
              <a:buFontTx/>
              <a:buNone/>
            </a:pPr>
            <a:fld id="{9A0DB2DC-4C9A-4742-B13C-FB6460FD3503}" type="slidenum">
              <a:rPr lang="en-US" altLang="zh-CN" sz="1200" i="1" dirty="0">
                <a:solidFill>
                  <a:srgbClr val="009999"/>
                </a:solidFill>
                <a:latin typeface="Arial Narrow" panose="020B0606020202030204" pitchFamily="34" charset="0"/>
                <a:ea typeface="宋体" panose="02010600030101010101" pitchFamily="2" charset="-122"/>
              </a:rPr>
            </a:fld>
            <a:endParaRPr lang="en-US" altLang="zh-CN" sz="1200" i="1" dirty="0">
              <a:solidFill>
                <a:srgbClr val="009999"/>
              </a:solidFill>
              <a:latin typeface="Arial Narrow" panose="020B0606020202030204" pitchFamily="34" charset="0"/>
              <a:ea typeface="宋体" panose="02010600030101010101" pitchFamily="2" charset="-122"/>
            </a:endParaRPr>
          </a:p>
        </p:txBody>
      </p:sp>
      <p:sp>
        <p:nvSpPr>
          <p:cNvPr id="19460" name="Rectangle 2"/>
          <p:cNvSpPr>
            <a:spLocks noGrp="1"/>
          </p:cNvSpPr>
          <p:nvPr>
            <p:ph type="title"/>
          </p:nvPr>
        </p:nvSpPr>
        <p:spPr/>
        <p:txBody>
          <a:bodyPr vert="horz" wrap="square" lIns="91440" tIns="45720" rIns="91440" bIns="45720" anchor="b" anchorCtr="0"/>
          <a:p>
            <a:endParaRPr lang="zh-CN" altLang="en-US" dirty="0"/>
          </a:p>
        </p:txBody>
      </p:sp>
      <p:sp>
        <p:nvSpPr>
          <p:cNvPr id="3075" name="Rectangle 3"/>
          <p:cNvSpPr>
            <a:spLocks noGrp="1"/>
          </p:cNvSpPr>
          <p:nvPr>
            <p:ph idx="1"/>
          </p:nvPr>
        </p:nvSpPr>
        <p:spPr/>
        <p:txBody>
          <a:bodyPr vert="horz" wrap="square" lIns="91440" tIns="45720" rIns="91440" bIns="45720" anchor="t" anchorCtr="0"/>
          <a:p>
            <a:endParaRPr lang="en-US" altLang="zh-CN" dirty="0">
              <a:solidFill>
                <a:schemeClr val="tx2"/>
              </a:solidFill>
              <a:latin typeface="宋体" panose="02010600030101010101" pitchFamily="2" charset="-122"/>
              <a:ea typeface="宋体" panose="02010600030101010101" pitchFamily="2" charset="-122"/>
            </a:endParaRPr>
          </a:p>
          <a:p>
            <a:r>
              <a:rPr lang="zh-CN" altLang="en-US" dirty="0">
                <a:solidFill>
                  <a:schemeClr val="tx2"/>
                </a:solidFill>
                <a:latin typeface="宋体" panose="02010600030101010101" pitchFamily="2" charset="-122"/>
                <a:ea typeface="宋体" panose="02010600030101010101" pitchFamily="2" charset="-122"/>
              </a:rPr>
              <a:t>能力</a:t>
            </a:r>
            <a:endParaRPr lang="zh-CN" altLang="en-US" dirty="0">
              <a:solidFill>
                <a:schemeClr val="tx2"/>
              </a:solidFill>
              <a:latin typeface="宋体" panose="02010600030101010101" pitchFamily="2" charset="-122"/>
              <a:ea typeface="宋体" panose="02010600030101010101" pitchFamily="2" charset="-122"/>
            </a:endParaRPr>
          </a:p>
          <a:p>
            <a:pPr lvl="1"/>
            <a:r>
              <a:rPr lang="zh-CN" altLang="en-US" b="1" dirty="0">
                <a:solidFill>
                  <a:schemeClr val="tx2"/>
                </a:solidFill>
                <a:latin typeface="宋体" panose="02010600030101010101" pitchFamily="2" charset="-122"/>
                <a:ea typeface="宋体" panose="02010600030101010101" pitchFamily="2" charset="-122"/>
              </a:rPr>
              <a:t>培养学生的形式化描述和抽象思维能力。</a:t>
            </a:r>
            <a:endParaRPr lang="zh-CN" altLang="en-US" b="1" dirty="0">
              <a:solidFill>
                <a:schemeClr val="tx2"/>
              </a:solidFill>
              <a:latin typeface="宋体" panose="02010600030101010101" pitchFamily="2" charset="-122"/>
              <a:ea typeface="宋体" panose="02010600030101010101" pitchFamily="2" charset="-122"/>
            </a:endParaRPr>
          </a:p>
          <a:p>
            <a:pPr lvl="1"/>
            <a:r>
              <a:rPr lang="zh-CN" altLang="en-US" b="1" dirty="0">
                <a:solidFill>
                  <a:schemeClr val="tx2"/>
                </a:solidFill>
                <a:latin typeface="宋体" panose="02010600030101010101" pitchFamily="2" charset="-122"/>
                <a:ea typeface="宋体" panose="02010600030101010101" pitchFamily="2" charset="-122"/>
              </a:rPr>
              <a:t>使学生了解和初步掌握</a:t>
            </a:r>
            <a:r>
              <a:rPr lang="zh-CN" altLang="en-US" b="1" dirty="0">
                <a:solidFill>
                  <a:schemeClr val="tx2"/>
                </a:solidFill>
                <a:ea typeface="宋体" panose="02010600030101010101" pitchFamily="2" charset="-122"/>
              </a:rPr>
              <a:t>“</a:t>
            </a:r>
            <a:r>
              <a:rPr lang="zh-CN" altLang="en-US" b="1" dirty="0">
                <a:solidFill>
                  <a:schemeClr val="tx2"/>
                </a:solidFill>
                <a:latin typeface="宋体" panose="02010600030101010101" pitchFamily="2" charset="-122"/>
                <a:ea typeface="宋体" panose="02010600030101010101" pitchFamily="2" charset="-122"/>
              </a:rPr>
              <a:t>问题、形式化描述、自动化（计算机化）</a:t>
            </a:r>
            <a:r>
              <a:rPr lang="zh-CN" altLang="en-US" b="1" dirty="0">
                <a:solidFill>
                  <a:schemeClr val="tx2"/>
                </a:solidFill>
                <a:ea typeface="宋体" panose="02010600030101010101" pitchFamily="2" charset="-122"/>
              </a:rPr>
              <a:t>”</a:t>
            </a:r>
            <a:r>
              <a:rPr lang="zh-CN" altLang="en-US" b="1" dirty="0">
                <a:solidFill>
                  <a:schemeClr val="tx2"/>
                </a:solidFill>
                <a:latin typeface="宋体" panose="02010600030101010101" pitchFamily="2" charset="-122"/>
                <a:ea typeface="宋体" panose="02010600030101010101" pitchFamily="2" charset="-122"/>
              </a:rPr>
              <a:t>这一最典型的计算机问题求解思路。 </a:t>
            </a:r>
            <a:endParaRPr lang="zh-CN" altLang="en-US" b="1" dirty="0">
              <a:solidFill>
                <a:schemeClr val="tx2"/>
              </a:solidFill>
              <a:latin typeface="宋体" panose="02010600030101010101" pitchFamily="2" charset="-122"/>
              <a:ea typeface="宋体" panose="02010600030101010101" pitchFamily="2" charset="-122"/>
            </a:endParaRPr>
          </a:p>
        </p:txBody>
      </p:sp>
      <p:sp>
        <p:nvSpPr>
          <p:cNvPr id="19462" name="页脚占位符 1"/>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5">
                                            <p:txEl>
                                              <p:charRg st="1" end="4"/>
                                            </p:txEl>
                                          </p:spTgt>
                                        </p:tgtEl>
                                        <p:attrNameLst>
                                          <p:attrName>style.visibility</p:attrName>
                                        </p:attrNameLst>
                                      </p:cBhvr>
                                      <p:to>
                                        <p:strVal val="visible"/>
                                      </p:to>
                                    </p:set>
                                    <p:anim calcmode="lin" valueType="num">
                                      <p:cBhvr additive="base">
                                        <p:cTn id="7" dur="500" fill="hold"/>
                                        <p:tgtEl>
                                          <p:spTgt spid="3075">
                                            <p:txEl>
                                              <p:charRg st="1" end="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5">
                                            <p:txEl>
                                              <p:charRg st="1" end="4"/>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75">
                                            <p:txEl>
                                              <p:charRg st="4" end="23"/>
                                            </p:txEl>
                                          </p:spTgt>
                                        </p:tgtEl>
                                        <p:attrNameLst>
                                          <p:attrName>style.visibility</p:attrName>
                                        </p:attrNameLst>
                                      </p:cBhvr>
                                      <p:to>
                                        <p:strVal val="visible"/>
                                      </p:to>
                                    </p:set>
                                    <p:anim calcmode="lin" valueType="num">
                                      <p:cBhvr additive="base">
                                        <p:cTn id="11" dur="500" fill="hold"/>
                                        <p:tgtEl>
                                          <p:spTgt spid="3075">
                                            <p:txEl>
                                              <p:charRg st="4" end="23"/>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075">
                                            <p:txEl>
                                              <p:charRg st="4" end="23"/>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75">
                                            <p:txEl>
                                              <p:charRg st="23" end="71"/>
                                            </p:txEl>
                                          </p:spTgt>
                                        </p:tgtEl>
                                        <p:attrNameLst>
                                          <p:attrName>style.visibility</p:attrName>
                                        </p:attrNameLst>
                                      </p:cBhvr>
                                      <p:to>
                                        <p:strVal val="visible"/>
                                      </p:to>
                                    </p:set>
                                    <p:anim calcmode="lin" valueType="num">
                                      <p:cBhvr additive="base">
                                        <p:cTn id="15" dur="500" fill="hold"/>
                                        <p:tgtEl>
                                          <p:spTgt spid="3075">
                                            <p:txEl>
                                              <p:charRg st="23" end="7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075">
                                            <p:txEl>
                                              <p:charRg st="23" end="7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标题 1"/>
          <p:cNvSpPr>
            <a:spLocks noGrp="1"/>
          </p:cNvSpPr>
          <p:nvPr>
            <p:ph type="title"/>
          </p:nvPr>
        </p:nvSpPr>
        <p:spPr/>
        <p:txBody>
          <a:bodyPr vert="horz" wrap="square" lIns="91440" tIns="45720" rIns="91440" bIns="45720" anchor="b" anchorCtr="0"/>
          <a:p>
            <a:r>
              <a:rPr lang="zh-CN" altLang="en-US" dirty="0"/>
              <a:t>课程目标</a:t>
            </a:r>
            <a:endParaRPr lang="zh-CN" altLang="en-US" dirty="0"/>
          </a:p>
        </p:txBody>
      </p:sp>
      <p:sp>
        <p:nvSpPr>
          <p:cNvPr id="20483" name="内容占位符 2"/>
          <p:cNvSpPr>
            <a:spLocks noGrp="1"/>
          </p:cNvSpPr>
          <p:nvPr>
            <p:ph idx="1"/>
          </p:nvPr>
        </p:nvSpPr>
        <p:spPr>
          <a:xfrm>
            <a:off x="261938" y="1295400"/>
            <a:ext cx="8882062" cy="5029200"/>
          </a:xfrm>
        </p:spPr>
        <p:txBody>
          <a:bodyPr vert="horz" wrap="square" lIns="91440" tIns="45720" rIns="91440" bIns="45720" anchor="t" anchorCtr="0"/>
          <a:p>
            <a:r>
              <a:rPr lang="zh-CN" altLang="en-US" dirty="0">
                <a:solidFill>
                  <a:schemeClr val="tx2"/>
                </a:solidFill>
                <a:latin typeface="宋体" panose="02010600030101010101" pitchFamily="2" charset="-122"/>
                <a:ea typeface="宋体" panose="02010600030101010101" pitchFamily="2" charset="-122"/>
              </a:rPr>
              <a:t>立德</a:t>
            </a:r>
            <a:r>
              <a:rPr lang="zh-CN" altLang="en-US" dirty="0">
                <a:solidFill>
                  <a:schemeClr val="tx2"/>
                </a:solidFill>
                <a:latin typeface="宋体" panose="02010600030101010101" pitchFamily="2" charset="-122"/>
                <a:ea typeface="宋体" panose="02010600030101010101" pitchFamily="2" charset="-122"/>
              </a:rPr>
              <a:t>树人</a:t>
            </a:r>
            <a:endParaRPr lang="zh-CN" altLang="en-US" dirty="0">
              <a:solidFill>
                <a:schemeClr val="tx2"/>
              </a:solidFill>
              <a:latin typeface="宋体" panose="02010600030101010101" pitchFamily="2" charset="-122"/>
              <a:ea typeface="宋体" panose="02010600030101010101" pitchFamily="2" charset="-122"/>
            </a:endParaRPr>
          </a:p>
          <a:p>
            <a:r>
              <a:rPr lang="zh-CN" altLang="en-US" dirty="0">
                <a:solidFill>
                  <a:schemeClr val="tx2"/>
                </a:solidFill>
                <a:latin typeface="宋体" panose="02010600030101010101" pitchFamily="2" charset="-122"/>
                <a:ea typeface="宋体" panose="02010600030101010101" pitchFamily="2" charset="-122"/>
              </a:rPr>
              <a:t>本课程要求学生掌握形式化描述方法，了解形式语言与自动机的基本理论体系。</a:t>
            </a:r>
            <a:endParaRPr lang="zh-CN" altLang="en-US" dirty="0">
              <a:solidFill>
                <a:schemeClr val="tx2"/>
              </a:solidFill>
              <a:latin typeface="宋体" panose="02010600030101010101" pitchFamily="2" charset="-122"/>
              <a:ea typeface="宋体" panose="02010600030101010101" pitchFamily="2" charset="-122"/>
            </a:endParaRPr>
          </a:p>
          <a:p>
            <a:r>
              <a:rPr lang="zh-CN" altLang="en-US" dirty="0">
                <a:solidFill>
                  <a:schemeClr val="tx2"/>
                </a:solidFill>
                <a:latin typeface="宋体" panose="02010600030101010101" pitchFamily="2" charset="-122"/>
                <a:ea typeface="宋体" panose="02010600030101010101" pitchFamily="2" charset="-122"/>
              </a:rPr>
              <a:t>通过讲解、分析一些定理证明的思路，对学生进行思维训练，培养学生对问题进行形式化描述和抽象建模的能力，并为今后学习相关课程提供理论基础。</a:t>
            </a:r>
            <a:endParaRPr lang="zh-CN" altLang="en-US" dirty="0">
              <a:solidFill>
                <a:schemeClr val="tx2"/>
              </a:solidFill>
              <a:latin typeface="宋体" panose="02010600030101010101" pitchFamily="2" charset="-122"/>
              <a:ea typeface="宋体" panose="02010600030101010101" pitchFamily="2" charset="-122"/>
            </a:endParaRPr>
          </a:p>
          <a:p>
            <a:r>
              <a:rPr lang="zh-CN" altLang="en-US" dirty="0">
                <a:solidFill>
                  <a:schemeClr val="tx2"/>
                </a:solidFill>
                <a:latin typeface="宋体" panose="02010600030101010101" pitchFamily="2" charset="-122"/>
                <a:ea typeface="宋体" panose="02010600030101010101" pitchFamily="2" charset="-122"/>
              </a:rPr>
              <a:t>通过课程实验，加深学生对所学知识的理解，增强学生的实际动手能力，并培养学生解决复杂工程问题的能力。</a:t>
            </a:r>
            <a:endParaRPr lang="zh-CN" altLang="en-US" dirty="0"/>
          </a:p>
        </p:txBody>
      </p:sp>
      <p:sp>
        <p:nvSpPr>
          <p:cNvPr id="20484" name="日期占位符 3"/>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标题 1"/>
          <p:cNvSpPr>
            <a:spLocks noGrp="1"/>
          </p:cNvSpPr>
          <p:nvPr>
            <p:ph type="title"/>
          </p:nvPr>
        </p:nvSpPr>
        <p:spPr/>
        <p:txBody>
          <a:bodyPr vert="horz" wrap="square" lIns="91440" tIns="45720" rIns="91440" bIns="45720" anchor="b" anchorCtr="0"/>
          <a:p>
            <a:r>
              <a:rPr lang="zh-CN" altLang="en-US" dirty="0"/>
              <a:t>课程目标与支撑的毕业要求指标点</a:t>
            </a:r>
            <a:endParaRPr lang="zh-CN" altLang="en-US" dirty="0"/>
          </a:p>
        </p:txBody>
      </p:sp>
      <p:graphicFrame>
        <p:nvGraphicFramePr>
          <p:cNvPr id="5" name="内容占位符 4"/>
          <p:cNvGraphicFramePr>
            <a:graphicFrameLocks noGrp="1"/>
          </p:cNvGraphicFramePr>
          <p:nvPr>
            <p:ph idx="4294967295"/>
            <p:custDataLst>
              <p:tags r:id="rId1"/>
            </p:custDataLst>
          </p:nvPr>
        </p:nvGraphicFramePr>
        <p:xfrm>
          <a:off x="407988" y="1228725"/>
          <a:ext cx="8555038" cy="5343525"/>
        </p:xfrm>
        <a:graphic>
          <a:graphicData uri="http://schemas.openxmlformats.org/drawingml/2006/table">
            <a:tbl>
              <a:tblPr firstRow="1" bandRow="1">
                <a:tableStyleId>{5C22544A-7EE6-4342-B048-85BDC9FD1C3A}</a:tableStyleId>
              </a:tblPr>
              <a:tblGrid>
                <a:gridCol w="1577916"/>
                <a:gridCol w="3528564"/>
                <a:gridCol w="3448557"/>
              </a:tblGrid>
              <a:tr h="842754">
                <a:tc>
                  <a:txBody>
                    <a:bodyPr/>
                    <a:lstStyle/>
                    <a:p>
                      <a:pPr indent="0" algn="ctr">
                        <a:buNone/>
                      </a:pPr>
                      <a:r>
                        <a:rPr lang="en-US" sz="1700" b="1">
                          <a:latin typeface="宋体" panose="02010600030101010101" pitchFamily="2" charset="-122"/>
                          <a:ea typeface="宋体" panose="02010600030101010101" pitchFamily="2" charset="-122"/>
                          <a:cs typeface="宋体" panose="02010600030101010101" pitchFamily="2" charset="-122"/>
                        </a:rPr>
                        <a:t>课程目标</a:t>
                      </a:r>
                      <a:endParaRPr lang="en-US" altLang="en-US" sz="1700" b="1">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tc>
                <a:tc>
                  <a:txBody>
                    <a:bodyPr/>
                    <a:lstStyle/>
                    <a:p>
                      <a:pPr indent="0" algn="ctr">
                        <a:buNone/>
                      </a:pPr>
                      <a:r>
                        <a:rPr lang="en-US" sz="1700" b="1">
                          <a:latin typeface="宋体" panose="02010600030101010101" pitchFamily="2" charset="-122"/>
                          <a:ea typeface="宋体" panose="02010600030101010101" pitchFamily="2" charset="-122"/>
                          <a:cs typeface="宋体" panose="02010600030101010101" pitchFamily="2" charset="-122"/>
                        </a:rPr>
                        <a:t>课程目标内容</a:t>
                      </a:r>
                      <a:endParaRPr lang="en-US" altLang="en-US" sz="1700" b="1">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tc>
                <a:tc>
                  <a:txBody>
                    <a:bodyPr/>
                    <a:lstStyle/>
                    <a:p>
                      <a:pPr indent="0" algn="ctr">
                        <a:buNone/>
                      </a:pPr>
                      <a:r>
                        <a:rPr lang="en-US" sz="1700" b="1">
                          <a:latin typeface="宋体" panose="02010600030101010101" pitchFamily="2" charset="-122"/>
                          <a:ea typeface="宋体" panose="02010600030101010101" pitchFamily="2" charset="-122"/>
                          <a:cs typeface="宋体" panose="02010600030101010101" pitchFamily="2" charset="-122"/>
                        </a:rPr>
                        <a:t>指标点</a:t>
                      </a:r>
                      <a:endParaRPr lang="en-US" altLang="en-US" sz="1700" b="1">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tc>
              </a:tr>
              <a:tr h="1576060">
                <a:tc>
                  <a:txBody>
                    <a:bodyPr/>
                    <a:lstStyle/>
                    <a:p>
                      <a:pPr indent="0" algn="ctr">
                        <a:buNone/>
                      </a:pPr>
                      <a:r>
                        <a:rPr lang="en-US" sz="1700" b="0">
                          <a:latin typeface="宋体" panose="02010600030101010101" pitchFamily="2" charset="-122"/>
                          <a:ea typeface="宋体" panose="02010600030101010101" pitchFamily="2" charset="-122"/>
                          <a:cs typeface="宋体" panose="02010600030101010101" pitchFamily="2" charset="-122"/>
                        </a:rPr>
                        <a:t>课程目标1</a:t>
                      </a:r>
                      <a:endParaRPr lang="en-US" altLang="en-US" sz="1700" b="0">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tc>
                <a:tc>
                  <a:txBody>
                    <a:bodyPr/>
                    <a:lstStyle/>
                    <a:p>
                      <a:pPr indent="0">
                        <a:buNone/>
                      </a:pPr>
                      <a:r>
                        <a:rPr lang="en-US" sz="1700" b="0">
                          <a:solidFill>
                            <a:srgbClr val="000000"/>
                          </a:solidFill>
                          <a:latin typeface="宋体" panose="02010600030101010101" pitchFamily="2" charset="-122"/>
                          <a:ea typeface="宋体" panose="02010600030101010101" pitchFamily="2" charset="-122"/>
                          <a:cs typeface="宋体" panose="02010600030101010101" pitchFamily="2" charset="-122"/>
                        </a:rPr>
                        <a:t>掌握形式化描述方法和形式语言与自动机的基本理论体系。</a:t>
                      </a:r>
                      <a:r>
                        <a:rPr lang="en-US" sz="1700" b="0">
                          <a:solidFill>
                            <a:srgbClr val="FF0000"/>
                          </a:solidFill>
                          <a:latin typeface="宋体" panose="02010600030101010101" pitchFamily="2" charset="-122"/>
                          <a:ea typeface="宋体" panose="02010600030101010101" pitchFamily="2" charset="-122"/>
                          <a:cs typeface="宋体" panose="02010600030101010101" pitchFamily="2" charset="-122"/>
                        </a:rPr>
                        <a:t>培养针对复杂工程问题进行形式化描述和抽象建模的能力</a:t>
                      </a:r>
                      <a:r>
                        <a:rPr lang="en-US" sz="1700" b="0">
                          <a:solidFill>
                            <a:srgbClr val="000000"/>
                          </a:solidFill>
                          <a:latin typeface="宋体" panose="02010600030101010101" pitchFamily="2" charset="-122"/>
                          <a:ea typeface="宋体" panose="02010600030101010101" pitchFamily="2" charset="-122"/>
                          <a:cs typeface="宋体" panose="02010600030101010101" pitchFamily="2" charset="-122"/>
                        </a:rPr>
                        <a:t>，并</a:t>
                      </a:r>
                      <a:r>
                        <a:rPr lang="en-US" sz="1700" b="0">
                          <a:latin typeface="宋体" panose="02010600030101010101" pitchFamily="2" charset="-122"/>
                          <a:ea typeface="宋体" panose="02010600030101010101" pitchFamily="2" charset="-122"/>
                          <a:cs typeface="宋体" panose="02010600030101010101" pitchFamily="2" charset="-122"/>
                        </a:rPr>
                        <a:t>能够对解决方案进行分析、比较和综合。</a:t>
                      </a:r>
                      <a:endParaRPr lang="en-US" altLang="en-US" sz="17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tc>
                <a:tc>
                  <a:txBody>
                    <a:bodyPr/>
                    <a:lstStyle/>
                    <a:p>
                      <a:pPr indent="0">
                        <a:buNone/>
                      </a:pPr>
                      <a:r>
                        <a:rPr lang="en-US" sz="1700" b="0" dirty="0">
                          <a:latin typeface="宋体" panose="02010600030101010101" pitchFamily="2" charset="-122"/>
                          <a:ea typeface="宋体" panose="02010600030101010101" pitchFamily="2" charset="-122"/>
                          <a:cs typeface="宋体" panose="02010600030101010101" pitchFamily="2" charset="-122"/>
                        </a:rPr>
                        <a:t>1.4 掌握计算机软件基础知识及原理，能够将其和数学与工程方法以及计算求解能力用于分析和解决复杂工程问题，并能够对解决方案进行比较和综合。</a:t>
                      </a:r>
                      <a:endParaRPr lang="en-US" altLang="en-US" sz="1700" b="0" dirty="0">
                        <a:latin typeface="宋体" panose="02010600030101010101" pitchFamily="2" charset="-122"/>
                        <a:ea typeface="宋体" panose="02010600030101010101" pitchFamily="2" charset="-122"/>
                        <a:cs typeface="宋体" panose="02010600030101010101" pitchFamily="2" charset="-122"/>
                      </a:endParaRPr>
                    </a:p>
                  </a:txBody>
                  <a:tcPr marL="68577" marR="68577" marT="0" marB="0"/>
                </a:tc>
              </a:tr>
              <a:tr h="1348650">
                <a:tc>
                  <a:txBody>
                    <a:bodyPr/>
                    <a:lstStyle/>
                    <a:p>
                      <a:pPr indent="0" algn="ctr">
                        <a:buNone/>
                      </a:pPr>
                      <a:r>
                        <a:rPr lang="en-US" sz="1700" b="0">
                          <a:latin typeface="宋体" panose="02010600030101010101" pitchFamily="2" charset="-122"/>
                          <a:ea typeface="宋体" panose="02010600030101010101" pitchFamily="2" charset="-122"/>
                          <a:cs typeface="宋体" panose="02010600030101010101" pitchFamily="2" charset="-122"/>
                        </a:rPr>
                        <a:t>课程目标2</a:t>
                      </a:r>
                      <a:endParaRPr lang="en-US" altLang="en-US" sz="1700" b="0">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tc>
                <a:tc>
                  <a:txBody>
                    <a:bodyPr/>
                    <a:lstStyle/>
                    <a:p>
                      <a:pPr indent="0">
                        <a:buNone/>
                      </a:pPr>
                      <a:r>
                        <a:rPr lang="en-US" sz="1700" b="0">
                          <a:solidFill>
                            <a:srgbClr val="000000"/>
                          </a:solidFill>
                          <a:latin typeface="宋体" panose="02010600030101010101" pitchFamily="2" charset="-122"/>
                          <a:ea typeface="宋体" panose="02010600030101010101" pitchFamily="2" charset="-122"/>
                          <a:cs typeface="宋体" panose="02010600030101010101" pitchFamily="2" charset="-122"/>
                        </a:rPr>
                        <a:t>掌握文法和自动机的等价关系及相关定理证明的思路，</a:t>
                      </a:r>
                      <a:r>
                        <a:rPr lang="en-US" sz="1700" b="0">
                          <a:solidFill>
                            <a:srgbClr val="FF0000"/>
                          </a:solidFill>
                          <a:latin typeface="宋体" panose="02010600030101010101" pitchFamily="2" charset="-122"/>
                          <a:ea typeface="宋体" panose="02010600030101010101" pitchFamily="2" charset="-122"/>
                          <a:cs typeface="宋体" panose="02010600030101010101" pitchFamily="2" charset="-122"/>
                        </a:rPr>
                        <a:t>培养学生计算思维能力、抽象思维能力和解决复杂工程问题的能力</a:t>
                      </a:r>
                      <a:r>
                        <a:rPr lang="en-US" sz="17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7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tc>
                <a:tc>
                  <a:txBody>
                    <a:bodyPr/>
                    <a:lstStyle/>
                    <a:p>
                      <a:pPr indent="0">
                        <a:buNone/>
                      </a:pPr>
                      <a:r>
                        <a:rPr lang="en-US" sz="1700" b="0" dirty="0">
                          <a:latin typeface="宋体" panose="02010600030101010101" pitchFamily="2" charset="-122"/>
                          <a:ea typeface="宋体" panose="02010600030101010101" pitchFamily="2" charset="-122"/>
                          <a:cs typeface="宋体" panose="02010600030101010101" pitchFamily="2" charset="-122"/>
                        </a:rPr>
                        <a:t>1.4 掌握计算机软件基础知识及原理，能够将其和数学与工程方法以及计算求解能力用于分析和解决复杂工程问题，并能够对解决方案进行比较和综合。</a:t>
                      </a:r>
                      <a:endParaRPr lang="en-US" altLang="en-US" sz="1700" b="0" dirty="0">
                        <a:latin typeface="宋体" panose="02010600030101010101" pitchFamily="2" charset="-122"/>
                        <a:ea typeface="宋体" panose="02010600030101010101" pitchFamily="2" charset="-122"/>
                        <a:cs typeface="宋体" panose="02010600030101010101" pitchFamily="2" charset="-122"/>
                      </a:endParaRPr>
                    </a:p>
                  </a:txBody>
                  <a:tcPr marL="68577" marR="68577" marT="0" marB="0"/>
                </a:tc>
              </a:tr>
              <a:tr h="1576060">
                <a:tc>
                  <a:txBody>
                    <a:bodyPr/>
                    <a:lstStyle/>
                    <a:p>
                      <a:pPr indent="0" algn="ctr">
                        <a:buNone/>
                      </a:pPr>
                      <a:r>
                        <a:rPr lang="en-US" sz="1700" b="0">
                          <a:latin typeface="宋体" panose="02010600030101010101" pitchFamily="2" charset="-122"/>
                          <a:ea typeface="宋体" panose="02010600030101010101" pitchFamily="2" charset="-122"/>
                          <a:cs typeface="宋体" panose="02010600030101010101" pitchFamily="2" charset="-122"/>
                        </a:rPr>
                        <a:t>课程目标3</a:t>
                      </a:r>
                      <a:endParaRPr lang="en-US" altLang="en-US" sz="1700" b="0">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tc>
                <a:tc>
                  <a:txBody>
                    <a:bodyPr/>
                    <a:lstStyle/>
                    <a:p>
                      <a:pPr indent="0">
                        <a:buNone/>
                      </a:pPr>
                      <a:r>
                        <a:rPr lang="en-US" sz="1700" b="0">
                          <a:latin typeface="宋体" panose="02010600030101010101" pitchFamily="2" charset="-122"/>
                          <a:ea typeface="宋体" panose="02010600030101010101" pitchFamily="2" charset="-122"/>
                          <a:cs typeface="宋体" panose="02010600030101010101" pitchFamily="2" charset="-122"/>
                        </a:rPr>
                        <a:t>培养学生针对已建立的自动机抽象模型，</a:t>
                      </a:r>
                      <a:r>
                        <a:rPr lang="en-US" sz="1700" b="0">
                          <a:solidFill>
                            <a:srgbClr val="FF0000"/>
                          </a:solidFill>
                          <a:latin typeface="宋体" panose="02010600030101010101" pitchFamily="2" charset="-122"/>
                          <a:ea typeface="宋体" panose="02010600030101010101" pitchFamily="2" charset="-122"/>
                          <a:cs typeface="宋体" panose="02010600030101010101" pitchFamily="2" charset="-122"/>
                        </a:rPr>
                        <a:t>论证模型的合理性的能力</a:t>
                      </a:r>
                      <a:r>
                        <a:rPr lang="en-US" sz="1700" b="0">
                          <a:latin typeface="宋体" panose="02010600030101010101" pitchFamily="2" charset="-122"/>
                          <a:ea typeface="宋体" panose="02010600030101010101" pitchFamily="2" charset="-122"/>
                          <a:cs typeface="宋体" panose="02010600030101010101" pitchFamily="2" charset="-122"/>
                        </a:rPr>
                        <a:t>，通过文献研究分析改进的可能性的能力，</a:t>
                      </a:r>
                      <a:r>
                        <a:rPr lang="en-US" sz="1700" b="0">
                          <a:solidFill>
                            <a:srgbClr val="FF0000"/>
                          </a:solidFill>
                          <a:latin typeface="宋体" panose="02010600030101010101" pitchFamily="2" charset="-122"/>
                          <a:ea typeface="宋体" panose="02010600030101010101" pitchFamily="2" charset="-122"/>
                          <a:cs typeface="宋体" panose="02010600030101010101" pitchFamily="2" charset="-122"/>
                        </a:rPr>
                        <a:t>以及确定解决方案，获得有效结论的能力</a:t>
                      </a:r>
                      <a:r>
                        <a:rPr lang="en-US" sz="1700" b="0">
                          <a:latin typeface="宋体" panose="02010600030101010101" pitchFamily="2" charset="-122"/>
                          <a:ea typeface="宋体" panose="02010600030101010101" pitchFamily="2" charset="-122"/>
                          <a:cs typeface="宋体" panose="02010600030101010101" pitchFamily="2" charset="-122"/>
                        </a:rPr>
                        <a:t>。</a:t>
                      </a:r>
                      <a:endParaRPr lang="en-US" altLang="en-US" sz="1700" b="0">
                        <a:latin typeface="宋体" panose="02010600030101010101" pitchFamily="2" charset="-122"/>
                        <a:ea typeface="宋体" panose="02010600030101010101" pitchFamily="2" charset="-122"/>
                        <a:cs typeface="宋体" panose="02010600030101010101" pitchFamily="2" charset="-122"/>
                      </a:endParaRPr>
                    </a:p>
                  </a:txBody>
                  <a:tcPr marL="68577" marR="68577" marT="0" marB="0"/>
                </a:tc>
                <a:tc>
                  <a:txBody>
                    <a:bodyPr/>
                    <a:lstStyle/>
                    <a:p>
                      <a:pPr indent="0">
                        <a:buNone/>
                      </a:pPr>
                      <a:r>
                        <a:rPr lang="en-US" sz="1700" b="0">
                          <a:latin typeface="宋体" panose="02010600030101010101" pitchFamily="2" charset="-122"/>
                          <a:ea typeface="宋体" panose="02010600030101010101" pitchFamily="2" charset="-122"/>
                          <a:cs typeface="宋体" panose="02010600030101010101" pitchFamily="2" charset="-122"/>
                        </a:rPr>
                        <a:t>2.3 针对已建立的计算机系统和网络领域实际的复杂工程问题的抽象模型</a:t>
                      </a:r>
                      <a:r>
                        <a:rPr lang="en-US" sz="1700" b="0" dirty="0">
                          <a:latin typeface="宋体" panose="02010600030101010101" pitchFamily="2" charset="-122"/>
                          <a:ea typeface="宋体" panose="02010600030101010101" pitchFamily="2" charset="-122"/>
                          <a:cs typeface="宋体" panose="02010600030101010101" pitchFamily="2" charset="-122"/>
                        </a:rPr>
                        <a:t>，论证模型的合理性；并通过文献研究，针对改进的可能性进行分析，确定解决方案，获得有效结论。</a:t>
                      </a:r>
                      <a:endParaRPr lang="en-US" altLang="en-US" sz="1700" b="0" dirty="0">
                        <a:latin typeface="宋体" panose="02010600030101010101" pitchFamily="2" charset="-122"/>
                        <a:ea typeface="宋体" panose="02010600030101010101" pitchFamily="2" charset="-122"/>
                        <a:cs typeface="宋体" panose="02010600030101010101" pitchFamily="2" charset="-122"/>
                      </a:endParaRPr>
                    </a:p>
                  </a:txBody>
                  <a:tcPr marL="68577" marR="68577" marT="0" marB="0"/>
                </a:tc>
              </a:tr>
            </a:tbl>
          </a:graphicData>
        </a:graphic>
      </p:graphicFrame>
      <p:sp>
        <p:nvSpPr>
          <p:cNvPr id="21529" name="日期占位符 3"/>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2531"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2532"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2533" name="文本框 8"/>
          <p:cNvSpPr txBox="1"/>
          <p:nvPr>
            <p:custDataLst>
              <p:tags r:id="rId1"/>
            </p:custDataLst>
          </p:nvPr>
        </p:nvSpPr>
        <p:spPr>
          <a:xfrm>
            <a:off x="914400" y="635000"/>
            <a:ext cx="7315200" cy="214312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spcBef>
                <a:spcPct val="0"/>
              </a:spcBef>
              <a:buClrTx/>
              <a:buSzTx/>
              <a:buFontTx/>
              <a:buNone/>
            </a:pPr>
            <a:r>
              <a:rPr lang="zh-CN" altLang="en-US" sz="2600" b="0" dirty="0">
                <a:solidFill>
                  <a:srgbClr val="000000"/>
                </a:solidFill>
                <a:latin typeface="微软雅黑" panose="020B0503020204020204" charset="-122"/>
                <a:ea typeface="微软雅黑" panose="020B0503020204020204" charset="-122"/>
                <a:sym typeface="微软雅黑" panose="020B0503020204020204" charset="-122"/>
              </a:rPr>
              <a:t>为什么学习形式语言与自动机</a:t>
            </a:r>
            <a:endParaRPr lang="zh-CN" altLang="en-US" sz="2600" b="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2534" name="文本框 9"/>
          <p:cNvSpPr txBox="1"/>
          <p:nvPr>
            <p:custDataLst>
              <p:tags r:id="rId2"/>
            </p:custDataLst>
          </p:nvPr>
        </p:nvSpPr>
        <p:spPr>
          <a:xfrm>
            <a:off x="1828800" y="2786063"/>
            <a:ext cx="6400800" cy="642937"/>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spcBef>
                <a:spcPct val="0"/>
              </a:spcBef>
              <a:buClrTx/>
              <a:buSzTx/>
              <a:buFontTx/>
              <a:buNone/>
            </a:pPr>
            <a:r>
              <a:rPr lang="zh-CN" altLang="en-US" sz="2600" b="0" dirty="0">
                <a:solidFill>
                  <a:srgbClr val="000000"/>
                </a:solidFill>
                <a:latin typeface="微软雅黑" panose="020B0503020204020204" charset="-122"/>
                <a:ea typeface="微软雅黑" panose="020B0503020204020204" charset="-122"/>
                <a:sym typeface="微软雅黑" panose="020B0503020204020204" charset="-122"/>
              </a:rPr>
              <a:t>培养形式化描述能力</a:t>
            </a:r>
            <a:endParaRPr lang="zh-CN" altLang="en-US" sz="2600" b="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2535" name="文本框 10"/>
          <p:cNvSpPr txBox="1"/>
          <p:nvPr>
            <p:custDataLst>
              <p:tags r:id="rId3"/>
            </p:custDataLst>
          </p:nvPr>
        </p:nvSpPr>
        <p:spPr>
          <a:xfrm>
            <a:off x="1828800" y="3471863"/>
            <a:ext cx="6400800" cy="642937"/>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spcBef>
                <a:spcPct val="0"/>
              </a:spcBef>
              <a:buClrTx/>
              <a:buSzTx/>
              <a:buFontTx/>
              <a:buNone/>
            </a:pPr>
            <a:r>
              <a:rPr lang="zh-CN" altLang="en-US" sz="2600" b="0" dirty="0">
                <a:solidFill>
                  <a:srgbClr val="000000"/>
                </a:solidFill>
                <a:latin typeface="微软雅黑" panose="020B0503020204020204" charset="-122"/>
                <a:ea typeface="微软雅黑" panose="020B0503020204020204" charset="-122"/>
                <a:sym typeface="微软雅黑" panose="020B0503020204020204" charset="-122"/>
              </a:rPr>
              <a:t>培养抽象思维能力</a:t>
            </a:r>
            <a:endParaRPr lang="zh-CN" altLang="en-US" sz="2600" b="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2536" name="文本框 11"/>
          <p:cNvSpPr txBox="1"/>
          <p:nvPr>
            <p:custDataLst>
              <p:tags r:id="rId4"/>
            </p:custDataLst>
          </p:nvPr>
        </p:nvSpPr>
        <p:spPr>
          <a:xfrm>
            <a:off x="1828800" y="4157663"/>
            <a:ext cx="6400800" cy="642937"/>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spcBef>
                <a:spcPct val="0"/>
              </a:spcBef>
              <a:buClrTx/>
              <a:buSzTx/>
              <a:buFontTx/>
              <a:buNone/>
            </a:pPr>
            <a:r>
              <a:rPr lang="zh-CN" altLang="en-US" sz="2600" b="0" dirty="0">
                <a:solidFill>
                  <a:srgbClr val="000000"/>
                </a:solidFill>
                <a:latin typeface="微软雅黑" panose="020B0503020204020204" charset="-122"/>
                <a:ea typeface="微软雅黑" panose="020B0503020204020204" charset="-122"/>
                <a:sym typeface="微软雅黑" panose="020B0503020204020204" charset="-122"/>
              </a:rPr>
              <a:t>学科基础课</a:t>
            </a:r>
            <a:endParaRPr lang="zh-CN" altLang="en-US" sz="2600" b="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2537" name="文本框 12"/>
          <p:cNvSpPr txBox="1"/>
          <p:nvPr>
            <p:custDataLst>
              <p:tags r:id="rId5"/>
            </p:custDataLst>
          </p:nvPr>
        </p:nvSpPr>
        <p:spPr>
          <a:xfrm>
            <a:off x="1828800" y="4843463"/>
            <a:ext cx="6400800" cy="642937"/>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spcBef>
                <a:spcPct val="0"/>
              </a:spcBef>
              <a:buClrTx/>
              <a:buSzTx/>
              <a:buFontTx/>
              <a:buNone/>
            </a:pPr>
            <a:r>
              <a:rPr lang="zh-CN" altLang="en-US" sz="2600" b="0" dirty="0">
                <a:solidFill>
                  <a:srgbClr val="000000"/>
                </a:solidFill>
                <a:latin typeface="微软雅黑" panose="020B0503020204020204" charset="-122"/>
                <a:ea typeface="微软雅黑" panose="020B0503020204020204" charset="-122"/>
                <a:sym typeface="微软雅黑" panose="020B0503020204020204" charset="-122"/>
              </a:rPr>
              <a:t>必修课</a:t>
            </a:r>
            <a:endParaRPr lang="zh-CN" altLang="en-US" sz="2600" b="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2538" name="矩形 13"/>
          <p:cNvSpPr>
            <a:spLocks noChangeAspect="1"/>
          </p:cNvSpPr>
          <p:nvPr>
            <p:custDataLst>
              <p:tags r:id="rId6"/>
            </p:custDataLst>
          </p:nvPr>
        </p:nvSpPr>
        <p:spPr>
          <a:xfrm>
            <a:off x="1114425" y="2849563"/>
            <a:ext cx="514350" cy="514350"/>
          </a:xfrm>
          <a:prstGeom prst="rect">
            <a:avLst/>
          </a:prstGeom>
          <a:solidFill>
            <a:srgbClr val="00FF00"/>
          </a:solidFill>
          <a:ln w="254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1600" b="0" dirty="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b="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2539" name="矩形 14"/>
          <p:cNvSpPr>
            <a:spLocks noChangeAspect="1"/>
          </p:cNvSpPr>
          <p:nvPr>
            <p:custDataLst>
              <p:tags r:id="rId7"/>
            </p:custDataLst>
          </p:nvPr>
        </p:nvSpPr>
        <p:spPr>
          <a:xfrm>
            <a:off x="1114425" y="3535363"/>
            <a:ext cx="514350" cy="514350"/>
          </a:xfrm>
          <a:prstGeom prst="rect">
            <a:avLst/>
          </a:prstGeom>
          <a:solidFill>
            <a:srgbClr val="00FF00"/>
          </a:solidFill>
          <a:ln w="254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1600" b="0" dirty="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b="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2540" name="矩形 15"/>
          <p:cNvSpPr>
            <a:spLocks noChangeAspect="1"/>
          </p:cNvSpPr>
          <p:nvPr>
            <p:custDataLst>
              <p:tags r:id="rId8"/>
            </p:custDataLst>
          </p:nvPr>
        </p:nvSpPr>
        <p:spPr>
          <a:xfrm>
            <a:off x="1114425" y="4221163"/>
            <a:ext cx="514350" cy="514350"/>
          </a:xfrm>
          <a:prstGeom prst="rect">
            <a:avLst/>
          </a:prstGeom>
          <a:solidFill>
            <a:srgbClr val="00FF00"/>
          </a:solidFill>
          <a:ln w="254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1600" b="0" dirty="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b="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2541" name="矩形 16"/>
          <p:cNvSpPr>
            <a:spLocks noChangeAspect="1"/>
          </p:cNvSpPr>
          <p:nvPr>
            <p:custDataLst>
              <p:tags r:id="rId9"/>
            </p:custDataLst>
          </p:nvPr>
        </p:nvSpPr>
        <p:spPr>
          <a:xfrm>
            <a:off x="1114425" y="4906963"/>
            <a:ext cx="514350" cy="514350"/>
          </a:xfrm>
          <a:prstGeom prst="rect">
            <a:avLst/>
          </a:prstGeom>
          <a:solidFill>
            <a:srgbClr val="00FF00"/>
          </a:solidFill>
          <a:ln w="254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1600" b="0" dirty="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b="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2542" name="矩形: 圆角 17"/>
          <p:cNvSpPr/>
          <p:nvPr>
            <p:custDataLst>
              <p:tags r:id="rId10"/>
            </p:custDataLst>
          </p:nvPr>
        </p:nvSpPr>
        <p:spPr>
          <a:xfrm>
            <a:off x="6172200" y="6215063"/>
            <a:ext cx="1543050" cy="411162"/>
          </a:xfrm>
          <a:prstGeom prst="roundRect">
            <a:avLst>
              <a:gd name="adj" fmla="val 16667"/>
            </a:avLst>
          </a:prstGeom>
          <a:solidFill>
            <a:srgbClr val="808080"/>
          </a:solidFill>
          <a:ln w="38100" cap="flat" cmpd="sng">
            <a:solidFill>
              <a:srgbClr val="000000"/>
            </a:solidFill>
            <a:prstDash val="solid"/>
            <a:headEnd type="none" w="med" len="med"/>
            <a:tailEnd type="none" w="med" len="med"/>
          </a:ln>
        </p:spPr>
        <p:txBody>
          <a:bodyPr anchor="ctr" anchorCtr="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zh-CN" altLang="en-US" sz="1600" b="0" dirty="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b="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2543" name="文本框 24"/>
          <p:cNvSpPr txBox="1"/>
          <p:nvPr>
            <p:custDataLst>
              <p:tags r:id="rId11"/>
            </p:custDataLst>
          </p:nvPr>
        </p:nvSpPr>
        <p:spPr>
          <a:xfrm>
            <a:off x="1828800" y="5529263"/>
            <a:ext cx="6400800" cy="642937"/>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spcBef>
                <a:spcPct val="0"/>
              </a:spcBef>
              <a:buClrTx/>
              <a:buSzTx/>
              <a:buFontTx/>
              <a:buNone/>
            </a:pPr>
            <a:endParaRPr lang="zh-CN" altLang="en-US" sz="2600" b="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22544" name="组合 22"/>
          <p:cNvGrpSpPr/>
          <p:nvPr/>
        </p:nvGrpSpPr>
        <p:grpSpPr>
          <a:xfrm>
            <a:off x="0" y="0"/>
            <a:ext cx="9144000" cy="635000"/>
            <a:chOff x="0" y="0"/>
            <a:chExt cx="9144000" cy="635000"/>
          </a:xfrm>
        </p:grpSpPr>
        <p:sp>
          <p:nvSpPr>
            <p:cNvPr id="22546" name="TitleBackground"/>
            <p:cNvSpPr/>
            <p:nvPr>
              <p:custDataLst>
                <p:tags r:id="rId12"/>
              </p:custDataLst>
            </p:nvPr>
          </p:nvSpPr>
          <p:spPr>
            <a:xfrm>
              <a:off x="0" y="0"/>
              <a:ext cx="9144000" cy="635000"/>
            </a:xfrm>
            <a:prstGeom prst="rect">
              <a:avLst/>
            </a:prstGeom>
            <a:solidFill>
              <a:srgbClr val="F6F7F8"/>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endParaRPr lang="zh-CN" altLang="en-US" sz="1800" b="0" dirty="0">
                <a:solidFill>
                  <a:srgbClr val="009999"/>
                </a:solidFill>
                <a:ea typeface="宋体" panose="02010600030101010101" pitchFamily="2" charset="-122"/>
              </a:endParaRPr>
            </a:p>
          </p:txBody>
        </p:sp>
        <p:sp>
          <p:nvSpPr>
            <p:cNvPr id="22547" name="ColorBlock"/>
            <p:cNvSpPr/>
            <p:nvPr>
              <p:custDataLst>
                <p:tags r:id="rId13"/>
              </p:custDataLst>
            </p:nvPr>
          </p:nvSpPr>
          <p:spPr>
            <a:xfrm>
              <a:off x="0" y="0"/>
              <a:ext cx="190500" cy="635000"/>
            </a:xfrm>
            <a:prstGeom prst="rect">
              <a:avLst/>
            </a:prstGeom>
            <a:solidFill>
              <a:srgbClr val="639EF4"/>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endParaRPr lang="zh-CN" altLang="en-US" sz="1800" b="0" dirty="0">
                <a:solidFill>
                  <a:srgbClr val="009999"/>
                </a:solidFill>
                <a:ea typeface="宋体" panose="02010600030101010101" pitchFamily="2" charset="-122"/>
              </a:endParaRPr>
            </a:p>
          </p:txBody>
        </p:sp>
        <p:sp>
          <p:nvSpPr>
            <p:cNvPr id="22548" name="TypeText"/>
            <p:cNvSpPr txBox="1"/>
            <p:nvPr>
              <p:custDataLst>
                <p:tags r:id="rId14"/>
              </p:custDataLst>
            </p:nvPr>
          </p:nvSpPr>
          <p:spPr>
            <a:xfrm>
              <a:off x="254000" y="0"/>
              <a:ext cx="1905000" cy="63500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spcBef>
                  <a:spcPct val="0"/>
                </a:spcBef>
                <a:buClrTx/>
                <a:buSzTx/>
                <a:buFontTx/>
                <a:buNone/>
              </a:pPr>
              <a:r>
                <a:rPr lang="zh-CN" altLang="en-US" sz="2600" b="0" dirty="0">
                  <a:solidFill>
                    <a:srgbClr val="000000"/>
                  </a:solidFill>
                  <a:latin typeface="微软雅黑" panose="020B0503020204020204" charset="-122"/>
                  <a:ea typeface="微软雅黑" panose="020B0503020204020204" charset="-122"/>
                  <a:sym typeface="微软雅黑" panose="020B0503020204020204" charset="-122"/>
                </a:rPr>
                <a:t>多选题</a:t>
              </a:r>
              <a:endParaRPr lang="zh-CN" altLang="en-US" sz="2600" b="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2549" name="TipText"/>
            <p:cNvSpPr txBox="1"/>
            <p:nvPr>
              <p:custDataLst>
                <p:tags r:id="rId15"/>
              </p:custDataLst>
            </p:nvPr>
          </p:nvSpPr>
          <p:spPr>
            <a:xfrm>
              <a:off x="1427480" y="109220"/>
              <a:ext cx="2286000" cy="50800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spcBef>
                  <a:spcPct val="0"/>
                </a:spcBef>
                <a:buClrTx/>
                <a:buSzTx/>
                <a:buFontTx/>
                <a:buNone/>
              </a:pPr>
              <a:r>
                <a:rPr lang="en-US" altLang="zh-CN" sz="2000" b="0" dirty="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b="0" dirty="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b="0" dirty="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22545" name="图片 7"/>
          <p:cNvPicPr/>
          <p:nvPr>
            <p:custDataLst>
              <p:tags r:id="rId16"/>
            </p:custDataLst>
          </p:nvPr>
        </p:nvPicPr>
        <p:blipFill>
          <a:blip r:embed="rId17"/>
          <a:stretch>
            <a:fillRect/>
          </a:stretch>
        </p:blipFill>
        <p:spPr>
          <a:xfrm>
            <a:off x="7594600" y="63500"/>
            <a:ext cx="1422400" cy="508000"/>
          </a:xfrm>
          <a:prstGeom prst="rect">
            <a:avLst/>
          </a:prstGeom>
          <a:noFill/>
          <a:ln w="9525">
            <a:noFill/>
          </a:ln>
        </p:spPr>
      </p:pic>
    </p:spTree>
    <p:custDataLst>
      <p:tags r:id="rId18"/>
    </p:custData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3554" name="Rectangle 2"/>
          <p:cNvSpPr>
            <a:spLocks noGrp="1"/>
          </p:cNvSpPr>
          <p:nvPr>
            <p:ph type="title"/>
          </p:nvPr>
        </p:nvSpPr>
        <p:spPr/>
        <p:txBody>
          <a:bodyPr vert="horz" wrap="square" lIns="91440" tIns="45720" rIns="91440" bIns="45720" anchor="b" anchorCtr="0"/>
          <a:p>
            <a:pPr eaLnBrk="1" hangingPunct="1"/>
            <a:r>
              <a:rPr lang="zh-CN" altLang="en-US" sz="4000" dirty="0">
                <a:solidFill>
                  <a:srgbClr val="800080"/>
                </a:solidFill>
                <a:latin typeface="Arial" panose="020B0604020202020204" pitchFamily="34" charset="0"/>
                <a:ea typeface="楷体_GB2312" pitchFamily="49" charset="-122"/>
              </a:rPr>
              <a:t>形式语言与自动机概述及应用</a:t>
            </a:r>
            <a:endParaRPr lang="zh-CN" altLang="en-US" sz="4000" dirty="0">
              <a:solidFill>
                <a:srgbClr val="800080"/>
              </a:solidFill>
              <a:latin typeface="Arial" panose="020B0604020202020204" pitchFamily="34" charset="0"/>
              <a:ea typeface="楷体_GB2312" pitchFamily="49" charset="-122"/>
            </a:endParaRPr>
          </a:p>
        </p:txBody>
      </p:sp>
      <p:sp>
        <p:nvSpPr>
          <p:cNvPr id="23555" name="Rectangle 3"/>
          <p:cNvSpPr>
            <a:spLocks noGrp="1"/>
          </p:cNvSpPr>
          <p:nvPr>
            <p:ph idx="1"/>
          </p:nvPr>
        </p:nvSpPr>
        <p:spPr/>
        <p:txBody>
          <a:bodyPr vert="horz" wrap="square" lIns="91440" tIns="45720" rIns="91440" bIns="45720" anchor="t" anchorCtr="0"/>
          <a:p>
            <a:pPr eaLnBrk="1" hangingPunct="1">
              <a:lnSpc>
                <a:spcPct val="110000"/>
              </a:lnSpc>
            </a:pPr>
            <a:r>
              <a:rPr lang="zh-CN" altLang="en-US" sz="3200" b="0" dirty="0">
                <a:solidFill>
                  <a:srgbClr val="333399"/>
                </a:solidFill>
                <a:latin typeface="Arial" panose="020B0604020202020204" pitchFamily="34" charset="0"/>
              </a:rPr>
              <a:t>本门课程将围绕着什么是形式语言、什么是自动机、以及形式语言和自动机的相互关系进行阐述</a:t>
            </a:r>
            <a:r>
              <a:rPr lang="zh-CN" altLang="en-US" sz="3600" b="0" dirty="0">
                <a:solidFill>
                  <a:srgbClr val="333399"/>
                </a:solidFill>
                <a:latin typeface="Arial" panose="020B0604020202020204" pitchFamily="34" charset="0"/>
              </a:rPr>
              <a:t>。</a:t>
            </a:r>
            <a:endParaRPr lang="en-US" altLang="zh-CN" sz="3600" b="0" dirty="0">
              <a:solidFill>
                <a:srgbClr val="333399"/>
              </a:solidFill>
              <a:latin typeface="Arial" panose="020B0604020202020204" pitchFamily="34" charset="0"/>
            </a:endParaRPr>
          </a:p>
          <a:p>
            <a:r>
              <a:rPr lang="zh-CN" altLang="en-US" dirty="0">
                <a:solidFill>
                  <a:schemeClr val="tx2"/>
                </a:solidFill>
                <a:latin typeface="宋体" panose="02010600030101010101" pitchFamily="2" charset="-122"/>
                <a:ea typeface="宋体" panose="02010600030101010101" pitchFamily="2" charset="-122"/>
              </a:rPr>
              <a:t>核心内容</a:t>
            </a:r>
            <a:endParaRPr lang="en-US" altLang="zh-CN" dirty="0">
              <a:solidFill>
                <a:schemeClr val="tx2"/>
              </a:solidFill>
              <a:latin typeface="宋体" panose="02010600030101010101" pitchFamily="2" charset="-122"/>
              <a:ea typeface="宋体" panose="02010600030101010101" pitchFamily="2" charset="-122"/>
            </a:endParaRPr>
          </a:p>
          <a:p>
            <a:pPr lvl="1"/>
            <a:r>
              <a:rPr lang="zh-CN" altLang="en-US" b="1" dirty="0">
                <a:solidFill>
                  <a:schemeClr val="tx2"/>
                </a:solidFill>
                <a:latin typeface="宋体" panose="02010600030101010101" pitchFamily="2" charset="-122"/>
                <a:ea typeface="宋体" panose="02010600030101010101" pitchFamily="2" charset="-122"/>
              </a:rPr>
              <a:t>有限状态自动机，正规语言，正规表达式</a:t>
            </a:r>
            <a:endParaRPr lang="zh-CN" altLang="en-US" b="1" dirty="0">
              <a:solidFill>
                <a:schemeClr val="tx2"/>
              </a:solidFill>
              <a:latin typeface="宋体" panose="02010600030101010101" pitchFamily="2" charset="-122"/>
              <a:ea typeface="宋体" panose="02010600030101010101" pitchFamily="2" charset="-122"/>
            </a:endParaRPr>
          </a:p>
          <a:p>
            <a:pPr lvl="1"/>
            <a:r>
              <a:rPr lang="zh-CN" altLang="en-US" b="1" dirty="0">
                <a:solidFill>
                  <a:schemeClr val="tx2"/>
                </a:solidFill>
                <a:latin typeface="宋体" panose="02010600030101010101" pitchFamily="2" charset="-122"/>
                <a:ea typeface="宋体" panose="02010600030101010101" pitchFamily="2" charset="-122"/>
              </a:rPr>
              <a:t>上下文无关文法，上下文无关语言，下推自动机</a:t>
            </a:r>
            <a:endParaRPr lang="zh-CN" altLang="en-US" b="1" dirty="0">
              <a:solidFill>
                <a:schemeClr val="tx2"/>
              </a:solidFill>
              <a:latin typeface="宋体" panose="02010600030101010101" pitchFamily="2" charset="-122"/>
              <a:ea typeface="宋体" panose="02010600030101010101" pitchFamily="2" charset="-122"/>
            </a:endParaRPr>
          </a:p>
          <a:p>
            <a:pPr lvl="1"/>
            <a:r>
              <a:rPr lang="zh-CN" altLang="en-US" b="1" dirty="0">
                <a:solidFill>
                  <a:schemeClr val="tx2"/>
                </a:solidFill>
                <a:latin typeface="宋体" panose="02010600030101010101" pitchFamily="2" charset="-122"/>
                <a:ea typeface="宋体" panose="02010600030101010101" pitchFamily="2" charset="-122"/>
              </a:rPr>
              <a:t> 图灵机，计算问题分类</a:t>
            </a:r>
            <a:endParaRPr lang="zh-CN" altLang="en-US" b="1" dirty="0">
              <a:solidFill>
                <a:schemeClr val="tx2"/>
              </a:solidFill>
              <a:latin typeface="宋体" panose="02010600030101010101" pitchFamily="2" charset="-122"/>
              <a:ea typeface="宋体" panose="02010600030101010101" pitchFamily="2" charset="-122"/>
            </a:endParaRPr>
          </a:p>
          <a:p>
            <a:pPr eaLnBrk="1" hangingPunct="1">
              <a:lnSpc>
                <a:spcPct val="110000"/>
              </a:lnSpc>
            </a:pPr>
            <a:endParaRPr lang="zh-CN" altLang="en-US" sz="3600" b="0" dirty="0">
              <a:solidFill>
                <a:srgbClr val="333399"/>
              </a:solidFill>
              <a:latin typeface="Arial" panose="020B0604020202020204" pitchFamily="34" charset="0"/>
            </a:endParaRPr>
          </a:p>
        </p:txBody>
      </p:sp>
      <p:sp>
        <p:nvSpPr>
          <p:cNvPr id="23556"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3557"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3558"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8195"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8196"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8197" name="Rectangle 2"/>
          <p:cNvSpPr>
            <a:spLocks noGrp="1"/>
          </p:cNvSpPr>
          <p:nvPr>
            <p:ph type="title"/>
          </p:nvPr>
        </p:nvSpPr>
        <p:spPr>
          <a:xfrm>
            <a:off x="1447800" y="381000"/>
            <a:ext cx="6934200" cy="838200"/>
          </a:xfrm>
        </p:spPr>
        <p:txBody>
          <a:bodyPr vert="horz" wrap="square" lIns="91440" tIns="45720" rIns="91440" bIns="45720" anchor="b" anchorCtr="0"/>
          <a:p>
            <a:pPr eaLnBrk="1" hangingPunct="1"/>
            <a:r>
              <a:rPr lang="zh-CN" altLang="en-US" sz="4400" b="1" dirty="0">
                <a:solidFill>
                  <a:srgbClr val="800080"/>
                </a:solidFill>
                <a:latin typeface="Arial" panose="020B0604020202020204" pitchFamily="34" charset="0"/>
                <a:ea typeface="楷体_GB2312" pitchFamily="49" charset="-122"/>
              </a:rPr>
              <a:t>绪论</a:t>
            </a:r>
            <a:endParaRPr lang="zh-CN" altLang="en-US" sz="4400" b="1" dirty="0">
              <a:solidFill>
                <a:srgbClr val="800080"/>
              </a:solidFill>
              <a:latin typeface="Arial" panose="020B0604020202020204" pitchFamily="34" charset="0"/>
              <a:ea typeface="楷体_GB2312" pitchFamily="49" charset="-122"/>
            </a:endParaRPr>
          </a:p>
        </p:txBody>
      </p:sp>
      <p:sp>
        <p:nvSpPr>
          <p:cNvPr id="8198" name="Rectangle 3"/>
          <p:cNvSpPr>
            <a:spLocks noGrp="1"/>
          </p:cNvSpPr>
          <p:nvPr>
            <p:ph idx="1"/>
          </p:nvPr>
        </p:nvSpPr>
        <p:spPr>
          <a:xfrm>
            <a:off x="381000" y="1524000"/>
            <a:ext cx="8534400" cy="4800600"/>
          </a:xfrm>
        </p:spPr>
        <p:txBody>
          <a:bodyPr vert="horz" wrap="square" lIns="91440" tIns="45720" rIns="91440" bIns="45720" anchor="t" anchorCtr="0"/>
          <a:p>
            <a:pPr marL="711200" indent="-711200" eaLnBrk="1" hangingPunct="1">
              <a:lnSpc>
                <a:spcPct val="140000"/>
              </a:lnSpc>
              <a:buSzTx/>
            </a:pPr>
            <a:r>
              <a:rPr lang="zh-CN" altLang="en-US" sz="4000" dirty="0">
                <a:solidFill>
                  <a:srgbClr val="333399"/>
                </a:solidFill>
                <a:latin typeface="Arial" panose="020B0604020202020204" pitchFamily="34" charset="0"/>
              </a:rPr>
              <a:t> 课程信息</a:t>
            </a:r>
            <a:endParaRPr lang="zh-CN" altLang="en-US" sz="4000" dirty="0">
              <a:solidFill>
                <a:srgbClr val="333399"/>
              </a:solidFill>
              <a:latin typeface="Arial" panose="020B0604020202020204" pitchFamily="34" charset="0"/>
            </a:endParaRPr>
          </a:p>
          <a:p>
            <a:pPr marL="711200" indent="-711200" eaLnBrk="1" hangingPunct="1">
              <a:lnSpc>
                <a:spcPct val="140000"/>
              </a:lnSpc>
              <a:buSzTx/>
            </a:pPr>
            <a:r>
              <a:rPr lang="zh-CN" altLang="en-US" sz="4000" dirty="0">
                <a:solidFill>
                  <a:srgbClr val="333399"/>
                </a:solidFill>
                <a:latin typeface="Arial" panose="020B0604020202020204" pitchFamily="34" charset="0"/>
              </a:rPr>
              <a:t> 为什么学习形式语言与自动机</a:t>
            </a:r>
            <a:endParaRPr lang="zh-CN" altLang="en-US" sz="4000" dirty="0">
              <a:solidFill>
                <a:srgbClr val="333399"/>
              </a:solidFill>
              <a:latin typeface="Arial" panose="020B0604020202020204" pitchFamily="34" charset="0"/>
            </a:endParaRPr>
          </a:p>
          <a:p>
            <a:pPr marL="711200" indent="-711200" eaLnBrk="1" hangingPunct="1">
              <a:lnSpc>
                <a:spcPct val="140000"/>
              </a:lnSpc>
              <a:buSzTx/>
            </a:pPr>
            <a:r>
              <a:rPr lang="zh-CN" altLang="en-US" sz="4000" dirty="0">
                <a:solidFill>
                  <a:srgbClr val="333399"/>
                </a:solidFill>
                <a:latin typeface="Arial" panose="020B0604020202020204" pitchFamily="34" charset="0"/>
              </a:rPr>
              <a:t> 形式语言与自动机概述及应用</a:t>
            </a:r>
            <a:endParaRPr lang="zh-CN" altLang="en-US" sz="4000" dirty="0">
              <a:solidFill>
                <a:srgbClr val="333399"/>
              </a:solidFill>
              <a:latin typeface="Arial" panose="020B0604020202020204" pitchFamily="34" charset="0"/>
            </a:endParaRPr>
          </a:p>
          <a:p>
            <a:pPr marL="711200" indent="-711200" eaLnBrk="1" hangingPunct="1">
              <a:lnSpc>
                <a:spcPct val="140000"/>
              </a:lnSpc>
              <a:buSzTx/>
            </a:pPr>
            <a:r>
              <a:rPr lang="zh-CN" altLang="en-US" sz="4000" dirty="0">
                <a:solidFill>
                  <a:srgbClr val="333399"/>
                </a:solidFill>
                <a:latin typeface="Arial" panose="020B0604020202020204" pitchFamily="34" charset="0"/>
              </a:rPr>
              <a:t> 课程内容及要求</a:t>
            </a:r>
            <a:endParaRPr lang="zh-CN" altLang="en-US" sz="4000" dirty="0">
              <a:solidFill>
                <a:srgbClr val="333399"/>
              </a:solidFill>
              <a:latin typeface="Arial" panose="020B0604020202020204"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4579"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4580"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4581" name="Rectangle 2"/>
          <p:cNvSpPr>
            <a:spLocks noGrp="1"/>
          </p:cNvSpPr>
          <p:nvPr>
            <p:ph type="title"/>
          </p:nvPr>
        </p:nvSpPr>
        <p:spPr>
          <a:xfrm>
            <a:off x="1143000" y="381000"/>
            <a:ext cx="7793038" cy="838200"/>
          </a:xfrm>
        </p:spPr>
        <p:txBody>
          <a:bodyPr vert="horz" wrap="square" lIns="91440" tIns="45720" rIns="91440" bIns="45720" anchor="b" anchorCtr="0"/>
          <a:p>
            <a:pPr marL="685800" indent="-685800" eaLnBrk="1" hangingPunct="1"/>
            <a:r>
              <a:rPr lang="zh-CN" altLang="en-US" sz="4000" dirty="0">
                <a:solidFill>
                  <a:srgbClr val="800080"/>
                </a:solidFill>
                <a:latin typeface="Arial" panose="020B0604020202020204" pitchFamily="34" charset="0"/>
                <a:ea typeface="楷体_GB2312" pitchFamily="49" charset="-122"/>
              </a:rPr>
              <a:t>1</a:t>
            </a:r>
            <a:r>
              <a:rPr lang="zh-CN" altLang="en-US" dirty="0">
                <a:solidFill>
                  <a:schemeClr val="tx1"/>
                </a:solidFill>
                <a:latin typeface="Arial" panose="020B0604020202020204" pitchFamily="34" charset="0"/>
                <a:ea typeface="楷体_GB2312" pitchFamily="49" charset="-122"/>
              </a:rPr>
              <a:t>．</a:t>
            </a:r>
            <a:r>
              <a:rPr lang="zh-CN" altLang="en-US" sz="4000" dirty="0">
                <a:solidFill>
                  <a:srgbClr val="800080"/>
                </a:solidFill>
                <a:latin typeface="Arial" panose="020B0604020202020204" pitchFamily="34" charset="0"/>
                <a:ea typeface="楷体_GB2312" pitchFamily="49" charset="-122"/>
              </a:rPr>
              <a:t>形式语言</a:t>
            </a:r>
            <a:endParaRPr lang="zh-CN" altLang="en-US" sz="4000" dirty="0">
              <a:solidFill>
                <a:srgbClr val="800080"/>
              </a:solidFill>
              <a:latin typeface="Arial" panose="020B0604020202020204" pitchFamily="34" charset="0"/>
              <a:ea typeface="楷体_GB2312" pitchFamily="49" charset="-122"/>
            </a:endParaRPr>
          </a:p>
        </p:txBody>
      </p:sp>
      <p:sp>
        <p:nvSpPr>
          <p:cNvPr id="24582" name="Rectangle 3"/>
          <p:cNvSpPr>
            <a:spLocks noGrp="1"/>
          </p:cNvSpPr>
          <p:nvPr>
            <p:ph idx="1"/>
          </p:nvPr>
        </p:nvSpPr>
        <p:spPr/>
        <p:txBody>
          <a:bodyPr vert="horz" wrap="square" lIns="91440" tIns="45720" rIns="91440" bIns="45720" anchor="t" anchorCtr="0"/>
          <a:p>
            <a:pPr algn="just" eaLnBrk="1" hangingPunct="1">
              <a:lnSpc>
                <a:spcPct val="150000"/>
              </a:lnSpc>
              <a:spcAft>
                <a:spcPts val="600"/>
              </a:spcAft>
            </a:pPr>
            <a:r>
              <a:rPr lang="zh-CN" altLang="en-US" sz="3200" dirty="0">
                <a:solidFill>
                  <a:srgbClr val="333399"/>
                </a:solidFill>
                <a:latin typeface="Arial" panose="020B0604020202020204" pitchFamily="34" charset="0"/>
              </a:rPr>
              <a:t>什么是形式语言</a:t>
            </a:r>
            <a:endParaRPr lang="zh-CN" altLang="en-US" sz="3200" dirty="0">
              <a:solidFill>
                <a:srgbClr val="333399"/>
              </a:solidFill>
              <a:latin typeface="Arial" panose="020B0604020202020204" pitchFamily="34" charset="0"/>
            </a:endParaRPr>
          </a:p>
          <a:p>
            <a:pPr lvl="1" algn="just" eaLnBrk="1" hangingPunct="1">
              <a:spcAft>
                <a:spcPts val="600"/>
              </a:spcAft>
            </a:pPr>
            <a:r>
              <a:rPr lang="zh-CN" altLang="en-US" sz="3200" dirty="0">
                <a:solidFill>
                  <a:srgbClr val="800080"/>
                </a:solidFill>
                <a:latin typeface="Arial" panose="020B0604020202020204" pitchFamily="34" charset="0"/>
              </a:rPr>
              <a:t>形式语言</a:t>
            </a:r>
            <a:r>
              <a:rPr lang="zh-CN" altLang="en-US" b="1" dirty="0">
                <a:solidFill>
                  <a:srgbClr val="333399"/>
                </a:solidFill>
                <a:latin typeface="Arial" panose="020B0604020202020204" pitchFamily="34" charset="0"/>
              </a:rPr>
              <a:t>: 形式化描述的字母表上的字符串的集合。</a:t>
            </a:r>
            <a:endParaRPr lang="zh-CN" altLang="en-US" b="1" dirty="0">
              <a:solidFill>
                <a:srgbClr val="333399"/>
              </a:solidFill>
              <a:latin typeface="Arial" panose="020B0604020202020204" pitchFamily="34" charset="0"/>
            </a:endParaRPr>
          </a:p>
          <a:p>
            <a:pPr lvl="1" algn="just" eaLnBrk="1" hangingPunct="1">
              <a:spcAft>
                <a:spcPts val="600"/>
              </a:spcAft>
            </a:pPr>
            <a:r>
              <a:rPr lang="zh-CN" altLang="en-US" sz="3200" dirty="0">
                <a:solidFill>
                  <a:srgbClr val="800080"/>
                </a:solidFill>
                <a:latin typeface="Arial" panose="020B0604020202020204" pitchFamily="34" charset="0"/>
              </a:rPr>
              <a:t>字母表</a:t>
            </a:r>
            <a:r>
              <a:rPr lang="zh-CN" altLang="en-US" dirty="0">
                <a:solidFill>
                  <a:srgbClr val="333399"/>
                </a:solidFill>
                <a:latin typeface="Arial" panose="020B0604020202020204" pitchFamily="34" charset="0"/>
              </a:rPr>
              <a:t>：字符的有限集合。</a:t>
            </a:r>
            <a:endParaRPr lang="zh-CN" altLang="en-US" dirty="0">
              <a:solidFill>
                <a:srgbClr val="333399"/>
              </a:solidFill>
              <a:latin typeface="Arial" panose="020B0604020202020204" pitchFamily="34" charset="0"/>
            </a:endParaRPr>
          </a:p>
          <a:p>
            <a:pPr lvl="3" algn="just" eaLnBrk="1" hangingPunct="1">
              <a:spcAft>
                <a:spcPts val="600"/>
              </a:spcAft>
            </a:pPr>
            <a:r>
              <a:rPr lang="en-US" altLang="zh-CN" sz="2800" dirty="0">
                <a:solidFill>
                  <a:srgbClr val="333399"/>
                </a:solidFill>
                <a:latin typeface="Arial" panose="020B0604020202020204" pitchFamily="34" charset="0"/>
              </a:rPr>
              <a:t>e.g.：26</a:t>
            </a:r>
            <a:r>
              <a:rPr lang="zh-CN" altLang="en-US" sz="2800" dirty="0">
                <a:solidFill>
                  <a:srgbClr val="333399"/>
                </a:solidFill>
                <a:latin typeface="Arial" panose="020B0604020202020204" pitchFamily="34" charset="0"/>
              </a:rPr>
              <a:t>个英文字母构成的字母表。</a:t>
            </a:r>
            <a:endParaRPr lang="zh-CN" altLang="en-US" sz="2800" dirty="0">
              <a:solidFill>
                <a:srgbClr val="333399"/>
              </a:solidFill>
              <a:latin typeface="Arial" panose="020B0604020202020204" pitchFamily="34" charset="0"/>
            </a:endParaRPr>
          </a:p>
          <a:p>
            <a:pPr lvl="1" algn="just" eaLnBrk="1" hangingPunct="1">
              <a:spcAft>
                <a:spcPts val="600"/>
              </a:spcAft>
            </a:pPr>
            <a:r>
              <a:rPr lang="zh-CN" altLang="en-US" sz="3200" dirty="0">
                <a:solidFill>
                  <a:srgbClr val="800080"/>
                </a:solidFill>
                <a:latin typeface="Arial" panose="020B0604020202020204" pitchFamily="34" charset="0"/>
              </a:rPr>
              <a:t>字符串</a:t>
            </a:r>
            <a:r>
              <a:rPr lang="zh-CN" altLang="en-US" dirty="0">
                <a:solidFill>
                  <a:srgbClr val="333399"/>
                </a:solidFill>
                <a:latin typeface="Arial" panose="020B0604020202020204" pitchFamily="34" charset="0"/>
              </a:rPr>
              <a:t>：字母表中的字符构成的有限序列。</a:t>
            </a:r>
            <a:endParaRPr lang="zh-CN" altLang="en-US" dirty="0">
              <a:solidFill>
                <a:srgbClr val="333399"/>
              </a:solidFill>
              <a:latin typeface="Arial" panose="020B0604020202020204" pitchFamily="34" charset="0"/>
            </a:endParaRPr>
          </a:p>
          <a:p>
            <a:pPr lvl="3" algn="just" eaLnBrk="1" hangingPunct="1">
              <a:spcAft>
                <a:spcPts val="600"/>
              </a:spcAft>
            </a:pPr>
            <a:r>
              <a:rPr lang="en-US" altLang="zh-CN" sz="2800" dirty="0">
                <a:solidFill>
                  <a:srgbClr val="333399"/>
                </a:solidFill>
                <a:latin typeface="Arial" panose="020B0604020202020204" pitchFamily="34" charset="0"/>
              </a:rPr>
              <a:t>e.g.  hello, afjhkfyu</a:t>
            </a:r>
            <a:endParaRPr lang="zh-CN" altLang="en-US" sz="2800" dirty="0">
              <a:solidFill>
                <a:srgbClr val="333399"/>
              </a:solidFill>
              <a:latin typeface="Arial" panose="020B0604020202020204" pitchFamily="34" charset="0"/>
            </a:endParaRPr>
          </a:p>
          <a:p>
            <a:pPr algn="just" eaLnBrk="1" hangingPunct="1">
              <a:spcAft>
                <a:spcPts val="600"/>
              </a:spcAft>
              <a:buNone/>
            </a:pPr>
            <a:r>
              <a:rPr lang="en-US" altLang="zh-CN" dirty="0">
                <a:solidFill>
                  <a:srgbClr val="333399"/>
                </a:solidFill>
                <a:latin typeface="Arial" panose="020B0604020202020204" pitchFamily="34" charset="0"/>
              </a:rPr>
              <a:t>    	</a:t>
            </a:r>
            <a:endParaRPr lang="zh-CN" altLang="en-US" dirty="0">
              <a:solidFill>
                <a:srgbClr val="333399"/>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5603"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5604"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5605" name="Rectangle 2"/>
          <p:cNvSpPr>
            <a:spLocks noGrp="1"/>
          </p:cNvSpPr>
          <p:nvPr>
            <p:ph type="title"/>
          </p:nvPr>
        </p:nvSpPr>
        <p:spPr>
          <a:xfrm>
            <a:off x="1143000" y="228600"/>
            <a:ext cx="7793038" cy="838200"/>
          </a:xfrm>
        </p:spPr>
        <p:txBody>
          <a:bodyPr vert="horz" wrap="square" lIns="91440" tIns="45720" rIns="91440" bIns="45720" anchor="b" anchorCtr="0"/>
          <a:p>
            <a:pPr eaLnBrk="1" hangingPunct="1"/>
            <a:r>
              <a:rPr lang="zh-CN" altLang="en-US" b="1" dirty="0">
                <a:solidFill>
                  <a:srgbClr val="800080"/>
                </a:solidFill>
                <a:latin typeface="Arial" panose="020B0604020202020204" pitchFamily="34" charset="0"/>
                <a:ea typeface="楷体_GB2312" pitchFamily="49" charset="-122"/>
              </a:rPr>
              <a:t>为什么用形式语言</a:t>
            </a:r>
            <a:endParaRPr lang="zh-CN" altLang="en-US" b="1" dirty="0">
              <a:solidFill>
                <a:srgbClr val="800080"/>
              </a:solidFill>
              <a:latin typeface="Arial" panose="020B0604020202020204" pitchFamily="34" charset="0"/>
              <a:ea typeface="楷体_GB2312" pitchFamily="49" charset="-122"/>
            </a:endParaRPr>
          </a:p>
        </p:txBody>
      </p:sp>
      <p:sp>
        <p:nvSpPr>
          <p:cNvPr id="25606" name="Rectangle 3"/>
          <p:cNvSpPr>
            <a:spLocks noGrp="1"/>
          </p:cNvSpPr>
          <p:nvPr>
            <p:ph idx="1"/>
          </p:nvPr>
        </p:nvSpPr>
        <p:spPr/>
        <p:txBody>
          <a:bodyPr vert="horz" wrap="square" lIns="91440" tIns="45720" rIns="91440" bIns="45720" anchor="t" anchorCtr="0"/>
          <a:p>
            <a:pPr algn="just" eaLnBrk="1" hangingPunct="1">
              <a:spcAft>
                <a:spcPts val="600"/>
              </a:spcAft>
            </a:pPr>
            <a:r>
              <a:rPr lang="zh-CN" altLang="en-US" sz="3200" dirty="0">
                <a:solidFill>
                  <a:srgbClr val="800080"/>
                </a:solidFill>
                <a:latin typeface="Arial" panose="020B0604020202020204" pitchFamily="34" charset="0"/>
              </a:rPr>
              <a:t>自然语言</a:t>
            </a:r>
            <a:r>
              <a:rPr lang="zh-CN" altLang="en-US" sz="3200" dirty="0">
                <a:solidFill>
                  <a:srgbClr val="333399"/>
                </a:solidFill>
                <a:latin typeface="Arial" panose="020B0604020202020204" pitchFamily="34" charset="0"/>
              </a:rPr>
              <a:t>：人们平时说话时所使用的一种语言，不同的国家和民族有着不同的语言。</a:t>
            </a:r>
            <a:endParaRPr lang="zh-CN" altLang="en-US" sz="3200" dirty="0">
              <a:solidFill>
                <a:srgbClr val="333399"/>
              </a:solidFill>
              <a:latin typeface="Arial" panose="020B0604020202020204" pitchFamily="34" charset="0"/>
            </a:endParaRPr>
          </a:p>
          <a:p>
            <a:pPr algn="just" eaLnBrk="1" hangingPunct="1">
              <a:spcAft>
                <a:spcPts val="600"/>
              </a:spcAft>
            </a:pPr>
            <a:r>
              <a:rPr lang="zh-CN" altLang="en-US" sz="3200" dirty="0">
                <a:solidFill>
                  <a:srgbClr val="800080"/>
                </a:solidFill>
                <a:latin typeface="Arial" panose="020B0604020202020204" pitchFamily="34" charset="0"/>
              </a:rPr>
              <a:t>形式语言</a:t>
            </a:r>
            <a:endParaRPr lang="zh-CN" altLang="en-US" sz="3200" dirty="0">
              <a:solidFill>
                <a:srgbClr val="800080"/>
              </a:solidFill>
              <a:latin typeface="Arial" panose="020B0604020202020204" pitchFamily="34" charset="0"/>
            </a:endParaRPr>
          </a:p>
          <a:p>
            <a:pPr lvl="1" algn="just" eaLnBrk="1" hangingPunct="1">
              <a:spcAft>
                <a:spcPts val="600"/>
              </a:spcAft>
            </a:pPr>
            <a:r>
              <a:rPr lang="zh-CN" altLang="en-US" sz="3200" b="1" dirty="0">
                <a:solidFill>
                  <a:srgbClr val="333399"/>
                </a:solidFill>
                <a:latin typeface="Arial" panose="020B0604020202020204" pitchFamily="34" charset="0"/>
              </a:rPr>
              <a:t>通过人们公认的符号，表达方式所描述的一种语言，是一种通用语言，没有国籍之分。</a:t>
            </a:r>
            <a:endParaRPr lang="zh-CN" altLang="en-US" sz="3200" b="1" dirty="0">
              <a:solidFill>
                <a:srgbClr val="333399"/>
              </a:solidFill>
              <a:latin typeface="Arial" panose="020B0604020202020204" pitchFamily="34" charset="0"/>
            </a:endParaRPr>
          </a:p>
          <a:p>
            <a:pPr algn="just" eaLnBrk="1" hangingPunct="1">
              <a:spcAft>
                <a:spcPts val="600"/>
              </a:spcAft>
            </a:pPr>
            <a:r>
              <a:rPr lang="zh-CN" altLang="en-US" sz="3200" dirty="0">
                <a:solidFill>
                  <a:srgbClr val="333399"/>
                </a:solidFill>
                <a:latin typeface="Arial" panose="020B0604020202020204" pitchFamily="34" charset="0"/>
              </a:rPr>
              <a:t>形式语言是某个字母表上的字符串的集合，有一定的描述范围。</a:t>
            </a:r>
            <a:endParaRPr lang="zh-CN" altLang="en-US" sz="3200" dirty="0">
              <a:solidFill>
                <a:srgbClr val="333399"/>
              </a:solidFill>
              <a:latin typeface="Arial" panose="020B0604020202020204" pitchFamily="34" charset="0"/>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6627"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6628"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6629" name="Rectangle 2"/>
          <p:cNvSpPr>
            <a:spLocks noGrp="1"/>
          </p:cNvSpPr>
          <p:nvPr>
            <p:ph type="title"/>
          </p:nvPr>
        </p:nvSpPr>
        <p:spPr/>
        <p:txBody>
          <a:bodyPr vert="horz" wrap="square" lIns="91440" tIns="45720" rIns="91440" bIns="45720" anchor="b" anchorCtr="0"/>
          <a:p>
            <a:pPr eaLnBrk="1" hangingPunct="1"/>
            <a:endParaRPr lang="zh-CN" altLang="en-US" dirty="0">
              <a:latin typeface="Arial" panose="020B0604020202020204" pitchFamily="34" charset="0"/>
              <a:ea typeface="楷体_GB2312" pitchFamily="49" charset="-122"/>
            </a:endParaRPr>
          </a:p>
        </p:txBody>
      </p:sp>
      <p:sp>
        <p:nvSpPr>
          <p:cNvPr id="26630" name="Rectangle 3"/>
          <p:cNvSpPr>
            <a:spLocks noGrp="1"/>
          </p:cNvSpPr>
          <p:nvPr>
            <p:ph idx="1"/>
          </p:nvPr>
        </p:nvSpPr>
        <p:spPr/>
        <p:txBody>
          <a:bodyPr vert="horz" wrap="square" lIns="91440" tIns="45720" rIns="91440" bIns="45720" anchor="t" anchorCtr="0"/>
          <a:p>
            <a:pPr algn="just" eaLnBrk="1" hangingPunct="1">
              <a:lnSpc>
                <a:spcPct val="110000"/>
              </a:lnSpc>
              <a:spcAft>
                <a:spcPts val="600"/>
              </a:spcAft>
            </a:pPr>
            <a:r>
              <a:rPr lang="zh-CN" altLang="en-US" sz="3200" dirty="0">
                <a:solidFill>
                  <a:srgbClr val="333399"/>
                </a:solidFill>
                <a:latin typeface="Arial" panose="020B0604020202020204" pitchFamily="34" charset="0"/>
              </a:rPr>
              <a:t>例1： 汉语：    &lt;主&gt; &lt;谓&gt; &lt;宾&gt;   用数字、符号等形式化的东西来描述语言</a:t>
            </a:r>
            <a:endParaRPr lang="zh-CN" altLang="en-US" sz="3200" dirty="0">
              <a:solidFill>
                <a:srgbClr val="333399"/>
              </a:solidFill>
              <a:latin typeface="Arial" panose="020B0604020202020204" pitchFamily="34" charset="0"/>
            </a:endParaRPr>
          </a:p>
          <a:p>
            <a:pPr lvl="2" algn="just" eaLnBrk="1" hangingPunct="1">
              <a:lnSpc>
                <a:spcPct val="110000"/>
              </a:lnSpc>
              <a:spcAft>
                <a:spcPts val="600"/>
              </a:spcAft>
            </a:pPr>
            <a:r>
              <a:rPr lang="zh-CN" altLang="en-US" sz="3200" b="1" dirty="0">
                <a:solidFill>
                  <a:srgbClr val="333399"/>
                </a:solidFill>
                <a:latin typeface="Arial" panose="020B0604020202020204" pitchFamily="34" charset="0"/>
              </a:rPr>
              <a:t>我吃饭  语法正确</a:t>
            </a:r>
            <a:endParaRPr lang="zh-CN" altLang="en-US" sz="3200" b="1" dirty="0">
              <a:solidFill>
                <a:srgbClr val="333399"/>
              </a:solidFill>
              <a:latin typeface="Arial" panose="020B0604020202020204" pitchFamily="34" charset="0"/>
            </a:endParaRPr>
          </a:p>
          <a:p>
            <a:pPr lvl="2" algn="just" eaLnBrk="1" hangingPunct="1">
              <a:lnSpc>
                <a:spcPct val="110000"/>
              </a:lnSpc>
              <a:spcAft>
                <a:spcPts val="600"/>
              </a:spcAft>
            </a:pPr>
            <a:r>
              <a:rPr lang="zh-CN" altLang="en-US" sz="3200" b="1" dirty="0">
                <a:solidFill>
                  <a:srgbClr val="333399"/>
                </a:solidFill>
                <a:latin typeface="Arial" panose="020B0604020202020204" pitchFamily="34" charset="0"/>
              </a:rPr>
              <a:t>我饭吃  语法错误</a:t>
            </a:r>
            <a:endParaRPr lang="zh-CN" altLang="en-US" sz="3200" b="1" dirty="0">
              <a:solidFill>
                <a:srgbClr val="333399"/>
              </a:solidFill>
              <a:latin typeface="Arial" panose="020B0604020202020204" pitchFamily="34" charset="0"/>
            </a:endParaRPr>
          </a:p>
          <a:p>
            <a:pPr lvl="2" algn="just" eaLnBrk="1" hangingPunct="1">
              <a:lnSpc>
                <a:spcPct val="110000"/>
              </a:lnSpc>
              <a:spcAft>
                <a:spcPts val="600"/>
              </a:spcAft>
            </a:pPr>
            <a:r>
              <a:rPr lang="zh-CN" altLang="en-US" sz="3200" b="1" dirty="0">
                <a:solidFill>
                  <a:srgbClr val="333399"/>
                </a:solidFill>
                <a:latin typeface="Arial" panose="020B0604020202020204" pitchFamily="34" charset="0"/>
              </a:rPr>
              <a:t>饭吃我  语法正确，语义错误</a:t>
            </a:r>
            <a:endParaRPr lang="zh-CN" altLang="en-US" sz="3200" b="1" dirty="0">
              <a:solidFill>
                <a:srgbClr val="333399"/>
              </a:solidFill>
              <a:latin typeface="Arial" panose="020B0604020202020204" pitchFamily="34" charset="0"/>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7651"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7652"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7653" name="Rectangle 2"/>
          <p:cNvSpPr>
            <a:spLocks noGrp="1"/>
          </p:cNvSpPr>
          <p:nvPr>
            <p:ph type="title"/>
          </p:nvPr>
        </p:nvSpPr>
        <p:spPr/>
        <p:txBody>
          <a:bodyPr vert="horz" wrap="square" lIns="91440" tIns="45720" rIns="91440" bIns="45720" anchor="b" anchorCtr="0"/>
          <a:p>
            <a:pPr eaLnBrk="1" hangingPunct="1"/>
            <a:endParaRPr lang="zh-CN" altLang="en-US" dirty="0">
              <a:latin typeface="Arial" panose="020B0604020202020204" pitchFamily="34" charset="0"/>
              <a:ea typeface="楷体_GB2312" pitchFamily="49" charset="-122"/>
            </a:endParaRPr>
          </a:p>
        </p:txBody>
      </p:sp>
      <p:sp>
        <p:nvSpPr>
          <p:cNvPr id="27654" name="Rectangle 3"/>
          <p:cNvSpPr>
            <a:spLocks noGrp="1"/>
          </p:cNvSpPr>
          <p:nvPr>
            <p:ph idx="1"/>
          </p:nvPr>
        </p:nvSpPr>
        <p:spPr>
          <a:xfrm>
            <a:off x="228600" y="1295400"/>
            <a:ext cx="8686800" cy="5029200"/>
          </a:xfrm>
        </p:spPr>
        <p:txBody>
          <a:bodyPr vert="horz" wrap="square" lIns="91440" tIns="45720" rIns="91440" bIns="45720" anchor="t" anchorCtr="0"/>
          <a:p>
            <a:pPr algn="just" eaLnBrk="1" hangingPunct="1">
              <a:lnSpc>
                <a:spcPct val="110000"/>
              </a:lnSpc>
              <a:spcAft>
                <a:spcPts val="600"/>
              </a:spcAft>
            </a:pPr>
            <a:r>
              <a:rPr lang="zh-CN" altLang="en-US" sz="3200" b="0" dirty="0">
                <a:solidFill>
                  <a:srgbClr val="333399"/>
                </a:solidFill>
                <a:latin typeface="Arial" panose="020B0604020202020204" pitchFamily="34" charset="0"/>
              </a:rPr>
              <a:t>例2：</a:t>
            </a:r>
            <a:r>
              <a:rPr lang="en-US" altLang="zh-CN" sz="3200" b="0" dirty="0">
                <a:solidFill>
                  <a:srgbClr val="333399"/>
                </a:solidFill>
                <a:latin typeface="Arial" panose="020B0604020202020204" pitchFamily="34" charset="0"/>
              </a:rPr>
              <a:t>T</a:t>
            </a:r>
            <a:r>
              <a:rPr lang="zh-CN" altLang="en-US" sz="3200" b="0" dirty="0">
                <a:solidFill>
                  <a:srgbClr val="333399"/>
                </a:solidFill>
                <a:latin typeface="Arial" panose="020B0604020202020204" pitchFamily="34" charset="0"/>
              </a:rPr>
              <a:t>为</a:t>
            </a:r>
            <a:r>
              <a:rPr lang="en-US" altLang="zh-CN" sz="3200" b="0" dirty="0">
                <a:solidFill>
                  <a:srgbClr val="333399"/>
                </a:solidFill>
                <a:latin typeface="Arial" panose="020B0604020202020204" pitchFamily="34" charset="0"/>
              </a:rPr>
              <a:t>PASCAL</a:t>
            </a:r>
            <a:r>
              <a:rPr lang="zh-CN" altLang="en-US" sz="3200" b="0" dirty="0">
                <a:solidFill>
                  <a:srgbClr val="333399"/>
                </a:solidFill>
                <a:latin typeface="Arial" panose="020B0604020202020204" pitchFamily="34" charset="0"/>
              </a:rPr>
              <a:t>语言所用的全部符号的集合。</a:t>
            </a:r>
            <a:endParaRPr lang="zh-CN" altLang="en-US" sz="3200" b="0" dirty="0">
              <a:solidFill>
                <a:srgbClr val="333399"/>
              </a:solidFill>
              <a:latin typeface="Arial" panose="020B0604020202020204" pitchFamily="34" charset="0"/>
            </a:endParaRPr>
          </a:p>
          <a:p>
            <a:pPr lvl="1" algn="just" eaLnBrk="1" hangingPunct="1">
              <a:lnSpc>
                <a:spcPct val="110000"/>
              </a:lnSpc>
              <a:spcAft>
                <a:spcPts val="600"/>
              </a:spcAft>
            </a:pPr>
            <a:r>
              <a:rPr lang="zh-CN" altLang="en-US" sz="3200" dirty="0">
                <a:solidFill>
                  <a:srgbClr val="333399"/>
                </a:solidFill>
                <a:latin typeface="Arial" panose="020B0604020202020204" pitchFamily="34" charset="0"/>
              </a:rPr>
              <a:t>正确的</a:t>
            </a:r>
            <a:r>
              <a:rPr lang="en-US" altLang="zh-CN" sz="3200" dirty="0">
                <a:solidFill>
                  <a:srgbClr val="333399"/>
                </a:solidFill>
                <a:latin typeface="Arial" panose="020B0604020202020204" pitchFamily="34" charset="0"/>
              </a:rPr>
              <a:t>PASCAL</a:t>
            </a:r>
            <a:r>
              <a:rPr lang="zh-CN" altLang="en-US" sz="3200" dirty="0">
                <a:solidFill>
                  <a:srgbClr val="333399"/>
                </a:solidFill>
                <a:latin typeface="Arial" panose="020B0604020202020204" pitchFamily="34" charset="0"/>
              </a:rPr>
              <a:t>程序就是</a:t>
            </a:r>
            <a:r>
              <a:rPr lang="en-US" altLang="zh-CN" sz="3200" dirty="0">
                <a:solidFill>
                  <a:srgbClr val="333399"/>
                </a:solidFill>
                <a:latin typeface="Arial" panose="020B0604020202020204" pitchFamily="34" charset="0"/>
              </a:rPr>
              <a:t>T</a:t>
            </a:r>
            <a:r>
              <a:rPr lang="zh-CN" altLang="en-US" sz="3200" dirty="0">
                <a:solidFill>
                  <a:srgbClr val="333399"/>
                </a:solidFill>
                <a:latin typeface="Arial" panose="020B0604020202020204" pitchFamily="34" charset="0"/>
              </a:rPr>
              <a:t>上的语言。</a:t>
            </a:r>
            <a:endParaRPr lang="zh-CN" altLang="en-US" sz="3200" dirty="0">
              <a:solidFill>
                <a:srgbClr val="333399"/>
              </a:solidFill>
              <a:latin typeface="Arial" panose="020B0604020202020204" pitchFamily="34" charset="0"/>
            </a:endParaRPr>
          </a:p>
          <a:p>
            <a:pPr lvl="1" algn="just" eaLnBrk="1" hangingPunct="1">
              <a:lnSpc>
                <a:spcPct val="110000"/>
              </a:lnSpc>
              <a:spcAft>
                <a:spcPts val="600"/>
              </a:spcAft>
            </a:pPr>
            <a:endParaRPr lang="zh-CN" altLang="en-US" sz="3200" dirty="0">
              <a:solidFill>
                <a:srgbClr val="333399"/>
              </a:solidFill>
              <a:latin typeface="Arial" panose="020B0604020202020204" pitchFamily="34" charset="0"/>
            </a:endParaRPr>
          </a:p>
          <a:p>
            <a:pPr algn="just" eaLnBrk="1" hangingPunct="1">
              <a:lnSpc>
                <a:spcPct val="110000"/>
              </a:lnSpc>
              <a:spcAft>
                <a:spcPts val="600"/>
              </a:spcAft>
            </a:pPr>
            <a:r>
              <a:rPr lang="zh-CN" altLang="en-US" sz="3200" b="0" dirty="0">
                <a:solidFill>
                  <a:srgbClr val="333399"/>
                </a:solidFill>
                <a:latin typeface="Arial" panose="020B0604020202020204" pitchFamily="34" charset="0"/>
              </a:rPr>
              <a:t>例3：在字母表</a:t>
            </a:r>
            <a:r>
              <a:rPr lang="en-US" altLang="zh-CN" sz="3200" b="0" dirty="0">
                <a:solidFill>
                  <a:srgbClr val="333399"/>
                </a:solidFill>
                <a:latin typeface="Arial" panose="020B0604020202020204" pitchFamily="34" charset="0"/>
              </a:rPr>
              <a:t>T={a}</a:t>
            </a:r>
            <a:r>
              <a:rPr lang="zh-CN" altLang="en-US" sz="3200" b="0" dirty="0">
                <a:solidFill>
                  <a:srgbClr val="333399"/>
                </a:solidFill>
                <a:latin typeface="Arial" panose="020B0604020202020204" pitchFamily="34" charset="0"/>
              </a:rPr>
              <a:t>上，</a:t>
            </a:r>
            <a:r>
              <a:rPr lang="en-US" altLang="zh-CN" sz="3200" b="0" dirty="0">
                <a:solidFill>
                  <a:srgbClr val="333399"/>
                </a:solidFill>
                <a:latin typeface="Arial" panose="020B0604020202020204" pitchFamily="34" charset="0"/>
              </a:rPr>
              <a:t>L = {a </a:t>
            </a:r>
            <a:r>
              <a:rPr lang="en-US" altLang="zh-CN" sz="3200" b="0" baseline="30000" dirty="0">
                <a:solidFill>
                  <a:srgbClr val="333399"/>
                </a:solidFill>
                <a:latin typeface="Arial" panose="020B0604020202020204" pitchFamily="34" charset="0"/>
              </a:rPr>
              <a:t>2n+1</a:t>
            </a:r>
            <a:r>
              <a:rPr lang="en-US" altLang="zh-CN" sz="3200" b="0" dirty="0">
                <a:solidFill>
                  <a:srgbClr val="333399"/>
                </a:solidFill>
                <a:latin typeface="Arial" panose="020B0604020202020204" pitchFamily="34" charset="0"/>
              </a:rPr>
              <a:t> | n &gt;=0 }</a:t>
            </a:r>
            <a:endParaRPr lang="en-US" altLang="zh-CN" sz="3200" b="0" dirty="0">
              <a:solidFill>
                <a:srgbClr val="333399"/>
              </a:solidFill>
              <a:latin typeface="Arial" panose="020B0604020202020204" pitchFamily="34" charset="0"/>
            </a:endParaRPr>
          </a:p>
          <a:p>
            <a:pPr lvl="1" algn="just" eaLnBrk="1" hangingPunct="1">
              <a:lnSpc>
                <a:spcPct val="110000"/>
              </a:lnSpc>
              <a:spcAft>
                <a:spcPts val="600"/>
              </a:spcAft>
            </a:pPr>
            <a:r>
              <a:rPr lang="zh-CN" altLang="en-US" sz="3200" dirty="0">
                <a:solidFill>
                  <a:srgbClr val="333399"/>
                </a:solidFill>
                <a:latin typeface="Arial" panose="020B0604020202020204" pitchFamily="34" charset="0"/>
              </a:rPr>
              <a:t>表示任意一对</a:t>
            </a:r>
            <a:r>
              <a:rPr lang="en-US" altLang="zh-CN" sz="3200" dirty="0">
                <a:solidFill>
                  <a:srgbClr val="333399"/>
                </a:solidFill>
                <a:latin typeface="Arial" panose="020B0604020202020204" pitchFamily="34" charset="0"/>
              </a:rPr>
              <a:t>aa (</a:t>
            </a:r>
            <a:r>
              <a:rPr lang="zh-CN" altLang="en-US" sz="3200" dirty="0">
                <a:solidFill>
                  <a:srgbClr val="333399"/>
                </a:solidFill>
                <a:latin typeface="Arial" panose="020B0604020202020204" pitchFamily="34" charset="0"/>
              </a:rPr>
              <a:t>包括0对) 后跟一个</a:t>
            </a:r>
            <a:r>
              <a:rPr lang="en-US" altLang="zh-CN" sz="3200" dirty="0">
                <a:solidFill>
                  <a:srgbClr val="333399"/>
                </a:solidFill>
                <a:latin typeface="Arial" panose="020B0604020202020204" pitchFamily="34" charset="0"/>
              </a:rPr>
              <a:t>a</a:t>
            </a:r>
            <a:r>
              <a:rPr lang="zh-CN" altLang="en-US" sz="3200" dirty="0">
                <a:solidFill>
                  <a:srgbClr val="333399"/>
                </a:solidFill>
                <a:latin typeface="Arial" panose="020B0604020202020204" pitchFamily="34" charset="0"/>
              </a:rPr>
              <a:t>的字符串。（即含有奇数个</a:t>
            </a:r>
            <a:r>
              <a:rPr lang="en-US" altLang="zh-CN" sz="3200" dirty="0">
                <a:solidFill>
                  <a:srgbClr val="333399"/>
                </a:solidFill>
                <a:latin typeface="Arial" panose="020B0604020202020204" pitchFamily="34" charset="0"/>
              </a:rPr>
              <a:t>a</a:t>
            </a:r>
            <a:r>
              <a:rPr lang="zh-CN" altLang="en-US" sz="3200" dirty="0">
                <a:solidFill>
                  <a:srgbClr val="333399"/>
                </a:solidFill>
                <a:latin typeface="Arial" panose="020B0604020202020204" pitchFamily="34" charset="0"/>
              </a:rPr>
              <a:t>的字符串。）</a:t>
            </a:r>
            <a:endParaRPr lang="zh-CN" altLang="en-US" sz="3200" dirty="0">
              <a:solidFill>
                <a:srgbClr val="333399"/>
              </a:solidFill>
              <a:latin typeface="Arial" panose="020B0604020202020204" pitchFamily="34" charset="0"/>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8675"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8676"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8677" name="Rectangle 2"/>
          <p:cNvSpPr>
            <a:spLocks noGrp="1"/>
          </p:cNvSpPr>
          <p:nvPr>
            <p:ph type="title"/>
          </p:nvPr>
        </p:nvSpPr>
        <p:spPr/>
        <p:txBody>
          <a:bodyPr vert="horz" wrap="square" lIns="91440" tIns="45720" rIns="91440" bIns="45720" anchor="b" anchorCtr="0"/>
          <a:p>
            <a:pPr eaLnBrk="1" hangingPunct="1"/>
            <a:endParaRPr lang="zh-CN" altLang="en-US" dirty="0">
              <a:latin typeface="Arial" panose="020B0604020202020204" pitchFamily="34" charset="0"/>
              <a:ea typeface="楷体_GB2312" pitchFamily="49" charset="-122"/>
            </a:endParaRPr>
          </a:p>
        </p:txBody>
      </p:sp>
      <p:sp>
        <p:nvSpPr>
          <p:cNvPr id="28678" name="Rectangle 3"/>
          <p:cNvSpPr>
            <a:spLocks noGrp="1"/>
          </p:cNvSpPr>
          <p:nvPr>
            <p:ph idx="1"/>
          </p:nvPr>
        </p:nvSpPr>
        <p:spPr/>
        <p:txBody>
          <a:bodyPr vert="horz" wrap="square" lIns="91440" tIns="45720" rIns="91440" bIns="45720" anchor="t" anchorCtr="0"/>
          <a:p>
            <a:pPr algn="just" eaLnBrk="1" hangingPunct="1">
              <a:lnSpc>
                <a:spcPct val="120000"/>
              </a:lnSpc>
              <a:spcAft>
                <a:spcPts val="600"/>
              </a:spcAft>
            </a:pPr>
            <a:r>
              <a:rPr lang="zh-CN" altLang="en-US" sz="3200" b="0" dirty="0">
                <a:solidFill>
                  <a:srgbClr val="333399"/>
                </a:solidFill>
                <a:latin typeface="Arial" panose="020B0604020202020204" pitchFamily="34" charset="0"/>
              </a:rPr>
              <a:t>形式语言的最初起因： 语言学家（</a:t>
            </a:r>
            <a:r>
              <a:rPr lang="en-US" altLang="zh-CN" sz="3200" b="0" dirty="0">
                <a:solidFill>
                  <a:srgbClr val="333399"/>
                </a:solidFill>
                <a:latin typeface="Arial" panose="020B0604020202020204" pitchFamily="34" charset="0"/>
              </a:rPr>
              <a:t>Chomsky）</a:t>
            </a:r>
            <a:r>
              <a:rPr lang="zh-CN" altLang="en-US" sz="3200" b="0" dirty="0">
                <a:solidFill>
                  <a:srgbClr val="333399"/>
                </a:solidFill>
                <a:latin typeface="Arial" panose="020B0604020202020204" pitchFamily="34" charset="0"/>
              </a:rPr>
              <a:t>想用一套形式化方法来描述语言。</a:t>
            </a:r>
            <a:endParaRPr lang="zh-CN" altLang="en-US" sz="3200" b="0" dirty="0">
              <a:solidFill>
                <a:srgbClr val="333399"/>
              </a:solidFill>
              <a:latin typeface="Arial" panose="020B0604020202020204" pitchFamily="34" charset="0"/>
            </a:endParaRPr>
          </a:p>
          <a:p>
            <a:pPr algn="just" eaLnBrk="1" hangingPunct="1">
              <a:lnSpc>
                <a:spcPct val="120000"/>
              </a:lnSpc>
              <a:spcAft>
                <a:spcPts val="600"/>
              </a:spcAft>
            </a:pPr>
            <a:r>
              <a:rPr lang="zh-CN" altLang="en-US" sz="3200" b="0" dirty="0">
                <a:solidFill>
                  <a:srgbClr val="333399"/>
                </a:solidFill>
                <a:latin typeface="Arial" panose="020B0604020202020204" pitchFamily="34" charset="0"/>
              </a:rPr>
              <a:t>形式语言在自然语言研究中起步，在计算机科学中得到广泛应用。</a:t>
            </a:r>
            <a:endParaRPr lang="zh-CN" altLang="en-US" sz="3200" b="0" dirty="0">
              <a:solidFill>
                <a:srgbClr val="333399"/>
              </a:solidFill>
              <a:latin typeface="Arial" panose="020B0604020202020204" pitchFamily="34" charset="0"/>
            </a:endParaRPr>
          </a:p>
          <a:p>
            <a:pPr algn="just" eaLnBrk="1" hangingPunct="1">
              <a:lnSpc>
                <a:spcPct val="120000"/>
              </a:lnSpc>
              <a:spcAft>
                <a:spcPts val="600"/>
              </a:spcAft>
            </a:pPr>
            <a:r>
              <a:rPr lang="zh-CN" altLang="en-US" sz="3200" b="0" dirty="0">
                <a:solidFill>
                  <a:srgbClr val="333399"/>
                </a:solidFill>
                <a:latin typeface="Arial" panose="020B0604020202020204" pitchFamily="34" charset="0"/>
              </a:rPr>
              <a:t>最初的应用：编译 ―― 让计算机按照语法规则将高级语言方便地翻译成机器语言。</a:t>
            </a:r>
            <a:endParaRPr lang="zh-CN" altLang="en-US" sz="3200" b="0" dirty="0">
              <a:solidFill>
                <a:srgbClr val="333399"/>
              </a:solidFill>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9699"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9700"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29701" name="Rectangle 2"/>
          <p:cNvSpPr>
            <a:spLocks noGrp="1"/>
          </p:cNvSpPr>
          <p:nvPr>
            <p:ph type="title"/>
          </p:nvPr>
        </p:nvSpPr>
        <p:spPr/>
        <p:txBody>
          <a:bodyPr vert="horz" wrap="square" lIns="91440" tIns="45720" rIns="91440" bIns="45720" anchor="b" anchorCtr="0"/>
          <a:p>
            <a:pPr eaLnBrk="1" hangingPunct="1"/>
            <a:endParaRPr lang="zh-CN" altLang="en-US" dirty="0">
              <a:latin typeface="Arial" panose="020B0604020202020204" pitchFamily="34" charset="0"/>
              <a:ea typeface="楷体_GB2312" pitchFamily="49" charset="-122"/>
            </a:endParaRPr>
          </a:p>
        </p:txBody>
      </p:sp>
      <p:sp>
        <p:nvSpPr>
          <p:cNvPr id="29702" name="Rectangle 3"/>
          <p:cNvSpPr>
            <a:spLocks noGrp="1"/>
          </p:cNvSpPr>
          <p:nvPr>
            <p:ph idx="1"/>
          </p:nvPr>
        </p:nvSpPr>
        <p:spPr/>
        <p:txBody>
          <a:bodyPr vert="horz" wrap="square" lIns="91440" tIns="45720" rIns="91440" bIns="45720" anchor="t" anchorCtr="0"/>
          <a:p>
            <a:pPr eaLnBrk="1" hangingPunct="1">
              <a:spcAft>
                <a:spcPts val="600"/>
              </a:spcAft>
            </a:pPr>
            <a:r>
              <a:rPr lang="zh-CN" altLang="en-US" sz="3200" b="0" dirty="0">
                <a:solidFill>
                  <a:srgbClr val="333399"/>
                </a:solidFill>
                <a:latin typeface="Arial" panose="020B0604020202020204" pitchFamily="34" charset="0"/>
              </a:rPr>
              <a:t>现在： 已广泛应用在人工智能、图像处理、通信协议、通信软件等多个领域</a:t>
            </a:r>
            <a:endParaRPr lang="zh-CN" altLang="en-US" sz="3200" b="0" dirty="0">
              <a:solidFill>
                <a:srgbClr val="333399"/>
              </a:solidFill>
              <a:latin typeface="Arial" panose="020B0604020202020204" pitchFamily="34" charset="0"/>
            </a:endParaRPr>
          </a:p>
          <a:p>
            <a:pPr eaLnBrk="1" hangingPunct="1">
              <a:spcAft>
                <a:spcPts val="600"/>
              </a:spcAft>
            </a:pPr>
            <a:r>
              <a:rPr lang="zh-CN" altLang="en-US" sz="3200" b="0" dirty="0">
                <a:solidFill>
                  <a:srgbClr val="333399"/>
                </a:solidFill>
                <a:latin typeface="Arial" panose="020B0604020202020204" pitchFamily="34" charset="0"/>
              </a:rPr>
              <a:t>在计算机理论科学方面：</a:t>
            </a:r>
            <a:endParaRPr lang="zh-CN" altLang="en-US" sz="3200" b="0" dirty="0">
              <a:solidFill>
                <a:srgbClr val="333399"/>
              </a:solidFill>
              <a:latin typeface="Arial" panose="020B0604020202020204" pitchFamily="34" charset="0"/>
            </a:endParaRPr>
          </a:p>
          <a:p>
            <a:pPr lvl="1" eaLnBrk="1" hangingPunct="1">
              <a:spcAft>
                <a:spcPts val="600"/>
              </a:spcAft>
              <a:buNone/>
            </a:pPr>
            <a:r>
              <a:rPr lang="zh-CN" altLang="en-US" sz="3200" dirty="0">
                <a:solidFill>
                  <a:srgbClr val="333399"/>
                </a:solidFill>
                <a:latin typeface="Arial" panose="020B0604020202020204" pitchFamily="34" charset="0"/>
              </a:rPr>
              <a:t>     是可计算理论（算法―在有限步骤内求得解、算法复杂性、停机问题、）、定理自动证明、程序转换（程序自动生成）、模式识别等的基础。</a:t>
            </a:r>
            <a:endParaRPr lang="zh-CN" altLang="en-US" sz="3200" dirty="0">
              <a:solidFill>
                <a:srgbClr val="333399"/>
              </a:solidFill>
              <a:latin typeface="Arial" panose="020B0604020202020204" pitchFamily="34" charset="0"/>
            </a:endParaRPr>
          </a:p>
          <a:p>
            <a:pPr eaLnBrk="1" hangingPunct="1"/>
            <a:endParaRPr lang="zh-CN" altLang="en-US" sz="3200" b="0" dirty="0">
              <a:solidFill>
                <a:srgbClr val="333399"/>
              </a:solidFill>
              <a:latin typeface="Arial" panose="020B0604020202020204" pitchFamily="34" charset="0"/>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0723"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0724"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0725" name="Rectangle 2"/>
          <p:cNvSpPr>
            <a:spLocks noGrp="1"/>
          </p:cNvSpPr>
          <p:nvPr>
            <p:ph type="title"/>
          </p:nvPr>
        </p:nvSpPr>
        <p:spPr/>
        <p:txBody>
          <a:bodyPr vert="horz" wrap="square" lIns="91440" tIns="45720" rIns="91440" bIns="45720" anchor="b" anchorCtr="0"/>
          <a:p>
            <a:pPr eaLnBrk="1" hangingPunct="1"/>
            <a:endParaRPr lang="zh-CN" altLang="en-US" dirty="0">
              <a:latin typeface="Arial" panose="020B0604020202020204" pitchFamily="34" charset="0"/>
              <a:ea typeface="楷体_GB2312" pitchFamily="49" charset="-122"/>
            </a:endParaRPr>
          </a:p>
        </p:txBody>
      </p:sp>
      <p:sp>
        <p:nvSpPr>
          <p:cNvPr id="30726" name="Rectangle 3"/>
          <p:cNvSpPr>
            <a:spLocks noGrp="1"/>
          </p:cNvSpPr>
          <p:nvPr>
            <p:ph idx="1"/>
          </p:nvPr>
        </p:nvSpPr>
        <p:spPr>
          <a:xfrm>
            <a:off x="381000" y="1371600"/>
            <a:ext cx="8534400" cy="5029200"/>
          </a:xfrm>
        </p:spPr>
        <p:txBody>
          <a:bodyPr vert="horz" wrap="square" lIns="91440" tIns="45720" rIns="91440" bIns="45720" anchor="t" anchorCtr="0"/>
          <a:p>
            <a:pPr eaLnBrk="1" hangingPunct="1">
              <a:spcAft>
                <a:spcPts val="600"/>
              </a:spcAft>
            </a:pPr>
            <a:r>
              <a:rPr lang="zh-CN" altLang="en-US" sz="3200" b="0" dirty="0">
                <a:solidFill>
                  <a:srgbClr val="333399"/>
                </a:solidFill>
                <a:latin typeface="Arial" panose="020B0604020202020204" pitchFamily="34" charset="0"/>
              </a:rPr>
              <a:t>比尔.盖茨：人类计算的未来是让计算机能够看、听、学，能用自然语言与人类交流 </a:t>
            </a:r>
            <a:endParaRPr lang="zh-CN" altLang="en-US" sz="3200" b="0" dirty="0">
              <a:solidFill>
                <a:srgbClr val="333399"/>
              </a:solidFill>
              <a:latin typeface="Arial" panose="020B0604020202020204" pitchFamily="34" charset="0"/>
            </a:endParaRPr>
          </a:p>
          <a:p>
            <a:pPr eaLnBrk="1" hangingPunct="1">
              <a:spcAft>
                <a:spcPts val="600"/>
              </a:spcAft>
            </a:pPr>
            <a:r>
              <a:rPr lang="zh-CN" altLang="en-US" sz="3200" b="0" dirty="0">
                <a:solidFill>
                  <a:srgbClr val="333399"/>
                </a:solidFill>
                <a:latin typeface="Arial" panose="020B0604020202020204" pitchFamily="34" charset="0"/>
              </a:rPr>
              <a:t>形式化非常重要</a:t>
            </a:r>
            <a:endParaRPr lang="zh-CN" altLang="en-US" sz="3200" b="0" dirty="0">
              <a:solidFill>
                <a:srgbClr val="333399"/>
              </a:solidFill>
              <a:latin typeface="Arial" panose="020B0604020202020204" pitchFamily="34" charset="0"/>
            </a:endParaRPr>
          </a:p>
          <a:p>
            <a:pPr eaLnBrk="1" hangingPunct="1">
              <a:spcAft>
                <a:spcPts val="600"/>
              </a:spcAft>
            </a:pPr>
            <a:endParaRPr lang="zh-CN" altLang="en-US" sz="3200" b="0" dirty="0">
              <a:solidFill>
                <a:srgbClr val="333399"/>
              </a:solidFill>
              <a:latin typeface="Arial" panose="020B0604020202020204" pitchFamily="34" charset="0"/>
            </a:endParaRPr>
          </a:p>
          <a:p>
            <a:pPr eaLnBrk="1" hangingPunct="1">
              <a:spcAft>
                <a:spcPts val="600"/>
              </a:spcAft>
            </a:pPr>
            <a:r>
              <a:rPr lang="zh-CN" altLang="en-US" sz="3200" b="0" dirty="0">
                <a:solidFill>
                  <a:srgbClr val="333399"/>
                </a:solidFill>
                <a:latin typeface="Arial" panose="020B0604020202020204" pitchFamily="34" charset="0"/>
              </a:rPr>
              <a:t>例</a:t>
            </a:r>
            <a:r>
              <a:rPr lang="en-US" altLang="zh-CN" sz="3200" b="0" dirty="0">
                <a:solidFill>
                  <a:srgbClr val="333399"/>
                </a:solidFill>
                <a:latin typeface="Arial" panose="020B0604020202020204" pitchFamily="34" charset="0"/>
              </a:rPr>
              <a:t>1</a:t>
            </a:r>
            <a:r>
              <a:rPr lang="zh-CN" altLang="en-US" sz="3200" b="0" dirty="0">
                <a:solidFill>
                  <a:srgbClr val="333399"/>
                </a:solidFill>
                <a:latin typeface="Arial" panose="020B0604020202020204" pitchFamily="34" charset="0"/>
              </a:rPr>
              <a:t>：微软对联软件</a:t>
            </a:r>
            <a:endParaRPr lang="zh-CN" altLang="en-US" sz="3200" b="0" dirty="0">
              <a:solidFill>
                <a:srgbClr val="333399"/>
              </a:solidFill>
              <a:latin typeface="Arial" panose="020B0604020202020204" pitchFamily="34" charset="0"/>
            </a:endParaRPr>
          </a:p>
          <a:p>
            <a:pPr marL="0" lvl="2" eaLnBrk="1" hangingPunct="1">
              <a:spcAft>
                <a:spcPts val="600"/>
              </a:spcAft>
              <a:buNone/>
            </a:pPr>
            <a:r>
              <a:rPr lang="en-US" altLang="zh-CN" sz="3200">
                <a:sym typeface="+mn-ea"/>
              </a:rPr>
              <a:t>  </a:t>
            </a:r>
            <a:endParaRPr lang="en-US" altLang="zh-CN" sz="3200" b="0" dirty="0">
              <a:solidFill>
                <a:srgbClr val="333399"/>
              </a:solidFill>
              <a:latin typeface="Arial" panose="020B0604020202020204" pitchFamily="34" charset="0"/>
            </a:endParaRPr>
          </a:p>
          <a:p>
            <a:pPr eaLnBrk="1" hangingPunct="1"/>
            <a:endParaRPr lang="zh-CN" altLang="en-US" sz="3200" b="0" dirty="0">
              <a:solidFill>
                <a:srgbClr val="333399"/>
              </a:solidFill>
              <a:latin typeface="Arial" panose="020B0604020202020204" pitchFamily="34" charset="0"/>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标题 1"/>
          <p:cNvSpPr>
            <a:spLocks noGrp="1"/>
          </p:cNvSpPr>
          <p:nvPr>
            <p:ph type="title"/>
          </p:nvPr>
        </p:nvSpPr>
        <p:spPr/>
        <p:txBody>
          <a:bodyPr vert="horz" wrap="square" lIns="91440" tIns="45720" rIns="91440" bIns="45720" anchor="b" anchorCtr="0"/>
          <a:p>
            <a:r>
              <a:rPr lang="zh-CN" altLang="en-US" dirty="0"/>
              <a:t>微软对联（</a:t>
            </a:r>
            <a:r>
              <a:rPr lang="en-US" altLang="zh-CN" dirty="0"/>
              <a:t>1</a:t>
            </a:r>
            <a:r>
              <a:rPr lang="zh-CN" altLang="en-US" dirty="0"/>
              <a:t>）</a:t>
            </a:r>
            <a:endParaRPr lang="zh-CN" altLang="en-US" dirty="0"/>
          </a:p>
        </p:txBody>
      </p:sp>
      <p:sp>
        <p:nvSpPr>
          <p:cNvPr id="32771"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2772"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2773" name="页脚占位符 5"/>
          <p:cNvSpPr txBox="1">
            <a:spLocks noGrp="1"/>
          </p:cNvSpPr>
          <p:nvPr>
            <p:ph type="ftr" sz="quarter" idx="12"/>
          </p:nvPr>
        </p:nvSpPr>
        <p:spPr>
          <a:xfrm>
            <a:off x="1447800" y="6669088"/>
            <a:ext cx="6400800" cy="457200"/>
          </a:xfrm>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pic>
        <p:nvPicPr>
          <p:cNvPr id="32774" name="图片 3"/>
          <p:cNvPicPr>
            <a:picLocks noChangeAspect="1"/>
          </p:cNvPicPr>
          <p:nvPr/>
        </p:nvPicPr>
        <p:blipFill>
          <a:blip r:embed="rId1"/>
          <a:stretch>
            <a:fillRect/>
          </a:stretch>
        </p:blipFill>
        <p:spPr>
          <a:xfrm>
            <a:off x="400050" y="1154113"/>
            <a:ext cx="8343900" cy="454977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标题 1"/>
          <p:cNvSpPr>
            <a:spLocks noGrp="1"/>
          </p:cNvSpPr>
          <p:nvPr>
            <p:ph type="title"/>
          </p:nvPr>
        </p:nvSpPr>
        <p:spPr/>
        <p:txBody>
          <a:bodyPr vert="horz" wrap="square" lIns="91440" tIns="45720" rIns="91440" bIns="45720" anchor="b" anchorCtr="0"/>
          <a:p>
            <a:r>
              <a:rPr lang="zh-CN" altLang="en-US" dirty="0"/>
              <a:t>微软对联（</a:t>
            </a:r>
            <a:r>
              <a:rPr lang="en-US" altLang="zh-CN" dirty="0"/>
              <a:t>2</a:t>
            </a:r>
            <a:r>
              <a:rPr lang="zh-CN" altLang="en-US" dirty="0"/>
              <a:t>）</a:t>
            </a:r>
            <a:endParaRPr lang="zh-CN" altLang="en-US" dirty="0"/>
          </a:p>
        </p:txBody>
      </p:sp>
      <p:sp>
        <p:nvSpPr>
          <p:cNvPr id="33795"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3796"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3797"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pic>
        <p:nvPicPr>
          <p:cNvPr id="33798" name="图片 1"/>
          <p:cNvPicPr>
            <a:picLocks noChangeAspect="1"/>
          </p:cNvPicPr>
          <p:nvPr/>
        </p:nvPicPr>
        <p:blipFill>
          <a:blip r:embed="rId1"/>
          <a:stretch>
            <a:fillRect/>
          </a:stretch>
        </p:blipFill>
        <p:spPr>
          <a:xfrm>
            <a:off x="695325" y="1304925"/>
            <a:ext cx="8053388" cy="457200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标题 1"/>
          <p:cNvSpPr>
            <a:spLocks noGrp="1"/>
          </p:cNvSpPr>
          <p:nvPr>
            <p:ph type="title"/>
          </p:nvPr>
        </p:nvSpPr>
        <p:spPr/>
        <p:txBody>
          <a:bodyPr vert="horz" wrap="square" lIns="91440" tIns="45720" rIns="91440" bIns="45720" anchor="b" anchorCtr="0"/>
          <a:p>
            <a:r>
              <a:rPr lang="zh-CN" altLang="en-US" dirty="0"/>
              <a:t>微软对联（</a:t>
            </a:r>
            <a:r>
              <a:rPr lang="en-US" altLang="zh-CN" dirty="0"/>
              <a:t>3</a:t>
            </a:r>
            <a:r>
              <a:rPr lang="zh-CN" altLang="en-US" dirty="0"/>
              <a:t>）</a:t>
            </a:r>
            <a:endParaRPr lang="zh-CN" altLang="en-US" dirty="0"/>
          </a:p>
        </p:txBody>
      </p:sp>
      <p:pic>
        <p:nvPicPr>
          <p:cNvPr id="34819" name="内容占位符 6"/>
          <p:cNvPicPr>
            <a:picLocks noGrp="1" noChangeAspect="1"/>
          </p:cNvPicPr>
          <p:nvPr>
            <p:ph idx="1"/>
          </p:nvPr>
        </p:nvPicPr>
        <p:blipFill>
          <a:blip r:embed="rId1"/>
          <a:srcRect/>
          <a:stretch>
            <a:fillRect/>
          </a:stretch>
        </p:blipFill>
        <p:spPr>
          <a:xfrm>
            <a:off x="381000" y="1327150"/>
            <a:ext cx="8534400" cy="4965700"/>
          </a:xfrm>
        </p:spPr>
      </p:pic>
      <p:sp>
        <p:nvSpPr>
          <p:cNvPr id="34820"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4821"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4822"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课程</a:t>
            </a:r>
            <a:r>
              <a:rPr lang="zh-CN" altLang="en-US"/>
              <a:t>信息</a:t>
            </a:r>
            <a:endParaRPr lang="zh-CN" altLang="en-US"/>
          </a:p>
        </p:txBody>
      </p:sp>
      <p:sp>
        <p:nvSpPr>
          <p:cNvPr id="4" name="日期占位符 3"/>
          <p:cNvSpPr>
            <a:spLocks noGrp="1"/>
          </p:cNvSpPr>
          <p:nvPr>
            <p:ph type="dt" sz="half" idx="11"/>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44C3974-252F-4E35-BE58-235BB44E993B}" type="datetime1">
              <a:rPr kumimoji="0" lang="zh-CN" altLang="en-US"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rPr>
            </a:fld>
            <a:endParaRPr kumimoji="0" lang="zh-CN" altLang="zh-CN" sz="1200" b="1" i="1" u="none" strike="noStrike" kern="1200" cap="none" spc="0" normalizeH="0" baseline="0" noProof="0">
              <a:ln>
                <a:noFill/>
              </a:ln>
              <a:solidFill>
                <a:srgbClr val="009999"/>
              </a:solidFill>
              <a:effectLst/>
              <a:uLnTx/>
              <a:uFillTx/>
              <a:latin typeface="Arial Narrow" panose="020B0606020202030204" pitchFamily="34" charset="0"/>
              <a:ea typeface="宋体" panose="02010600030101010101" pitchFamily="2" charset="-122"/>
              <a:cs typeface="+mn-cs"/>
            </a:endParaRPr>
          </a:p>
        </p:txBody>
      </p:sp>
      <p:cxnSp>
        <p:nvCxnSpPr>
          <p:cNvPr id="159" name="直接连接符 158"/>
          <p:cNvCxnSpPr/>
          <p:nvPr>
            <p:custDataLst>
              <p:tags r:id="rId1"/>
            </p:custDataLst>
          </p:nvPr>
        </p:nvCxnSpPr>
        <p:spPr>
          <a:xfrm flipV="1">
            <a:off x="3798570" y="2455545"/>
            <a:ext cx="0" cy="1350169"/>
          </a:xfrm>
          <a:prstGeom prst="line">
            <a:avLst/>
          </a:prstGeom>
          <a:noFill/>
          <a:ln w="19050" cap="flat" cmpd="sng" algn="ctr">
            <a:solidFill>
              <a:srgbClr val="FFFFFF">
                <a:lumMod val="85000"/>
              </a:srgbClr>
            </a:solidFill>
            <a:prstDash val="solid"/>
            <a:miter lim="800000"/>
          </a:ln>
          <a:effectLst/>
        </p:spPr>
      </p:cxnSp>
      <p:cxnSp>
        <p:nvCxnSpPr>
          <p:cNvPr id="160" name="直接连接符 159"/>
          <p:cNvCxnSpPr/>
          <p:nvPr>
            <p:custDataLst>
              <p:tags r:id="rId2"/>
            </p:custDataLst>
          </p:nvPr>
        </p:nvCxnSpPr>
        <p:spPr>
          <a:xfrm flipV="1">
            <a:off x="983456" y="2455545"/>
            <a:ext cx="0" cy="1350169"/>
          </a:xfrm>
          <a:prstGeom prst="line">
            <a:avLst/>
          </a:prstGeom>
          <a:noFill/>
          <a:ln w="19050" cap="flat" cmpd="sng" algn="ctr">
            <a:solidFill>
              <a:srgbClr val="FFFFFF">
                <a:lumMod val="85000"/>
              </a:srgbClr>
            </a:solidFill>
            <a:prstDash val="solid"/>
            <a:miter lim="800000"/>
          </a:ln>
          <a:effectLst/>
        </p:spPr>
      </p:cxnSp>
      <p:cxnSp>
        <p:nvCxnSpPr>
          <p:cNvPr id="161" name="直接连接符 160"/>
          <p:cNvCxnSpPr/>
          <p:nvPr>
            <p:custDataLst>
              <p:tags r:id="rId3"/>
            </p:custDataLst>
          </p:nvPr>
        </p:nvCxnSpPr>
        <p:spPr>
          <a:xfrm>
            <a:off x="257175" y="3843338"/>
            <a:ext cx="8741569" cy="0"/>
          </a:xfrm>
          <a:prstGeom prst="line">
            <a:avLst/>
          </a:prstGeom>
          <a:noFill/>
          <a:ln w="19050" cap="flat" cmpd="sng" algn="ctr">
            <a:solidFill>
              <a:srgbClr val="FFFFFF">
                <a:lumMod val="85000"/>
              </a:srgbClr>
            </a:solidFill>
            <a:prstDash val="solid"/>
            <a:miter lim="800000"/>
          </a:ln>
          <a:effectLst/>
        </p:spPr>
      </p:cxnSp>
      <p:sp>
        <p:nvSpPr>
          <p:cNvPr id="162" name="文本框 161"/>
          <p:cNvSpPr txBox="1"/>
          <p:nvPr>
            <p:custDataLst>
              <p:tags r:id="rId4"/>
            </p:custDataLst>
          </p:nvPr>
        </p:nvSpPr>
        <p:spPr>
          <a:xfrm>
            <a:off x="1127125" y="2941320"/>
            <a:ext cx="2422525" cy="539750"/>
          </a:xfrm>
          <a:prstGeom prst="rect">
            <a:avLst/>
          </a:prstGeom>
          <a:noFill/>
        </p:spPr>
        <p:txBody>
          <a:bodyPr wrap="square" rtlCol="0"/>
          <a:p>
            <a:pPr marL="0" lvl="1" algn="l">
              <a:lnSpc>
                <a:spcPct val="90000"/>
              </a:lnSpc>
              <a:spcAft>
                <a:spcPts val="1000"/>
              </a:spcAft>
            </a:pPr>
            <a:r>
              <a:rPr lang="zh-CN" altLang="en-US" sz="900" b="1" dirty="0">
                <a:latin typeface="宋体" panose="02010600030101010101" pitchFamily="2" charset="-122"/>
                <a:sym typeface="+mn-ea"/>
              </a:rPr>
              <a:t>产生语言的角度研究语言</a:t>
            </a:r>
            <a:r>
              <a:rPr lang="en-US" altLang="zh-CN" sz="900" b="1" dirty="0">
                <a:latin typeface="宋体" panose="02010600030101010101" pitchFamily="2" charset="-122"/>
                <a:sym typeface="+mn-ea"/>
              </a:rPr>
              <a:t>               </a:t>
            </a:r>
            <a:r>
              <a:rPr lang="zh-CN" altLang="en-US" sz="900" b="1" dirty="0">
                <a:latin typeface="宋体" panose="02010600030101010101" pitchFamily="2" charset="-122"/>
                <a:sym typeface="+mn-ea"/>
              </a:rPr>
              <a:t>将语言定义为一个字母表∑中的字母组成的一些串的集合：</a:t>
            </a:r>
            <a:r>
              <a:rPr lang="zh-CN" altLang="en-US" sz="900" b="1" dirty="0">
                <a:sym typeface="+mn-ea"/>
              </a:rPr>
              <a:t> </a:t>
            </a:r>
            <a:r>
              <a:rPr lang="en-US" altLang="zh-CN" sz="900" b="1" dirty="0">
                <a:sym typeface="+mn-ea"/>
              </a:rPr>
              <a:t>L</a:t>
            </a:r>
            <a:r>
              <a:rPr lang="en-US" altLang="zh-CN" sz="900" b="1" dirty="0">
                <a:sym typeface="Symbol" panose="05050102010706020507" pitchFamily="18" charset="2"/>
              </a:rPr>
              <a:t></a:t>
            </a:r>
            <a:r>
              <a:rPr lang="en-US" altLang="zh-CN" sz="900" b="1" dirty="0">
                <a:latin typeface="宋体" panose="02010600030101010101" pitchFamily="2" charset="-122"/>
                <a:sym typeface="+mn-ea"/>
              </a:rPr>
              <a:t>∑</a:t>
            </a:r>
            <a:r>
              <a:rPr lang="en-US" altLang="zh-CN" sz="900" b="1" baseline="30000" dirty="0">
                <a:sym typeface="+mn-ea"/>
              </a:rPr>
              <a:t>*                                                       </a:t>
            </a:r>
            <a:r>
              <a:rPr lang="zh-CN" altLang="en-US" sz="900" b="1" dirty="0">
                <a:latin typeface="宋体" panose="02010600030101010101" pitchFamily="2" charset="-122"/>
                <a:sym typeface="+mn-ea"/>
              </a:rPr>
              <a:t>字母表上按照一定的规则定义一个文法</a:t>
            </a:r>
            <a:r>
              <a:rPr lang="en-US" altLang="zh-CN" sz="900" b="1" dirty="0">
                <a:sym typeface="+mn-ea"/>
              </a:rPr>
              <a:t>(grammar)</a:t>
            </a:r>
            <a:r>
              <a:rPr lang="zh-CN" altLang="en-US" sz="900" b="1" dirty="0">
                <a:latin typeface="宋体" panose="02010600030101010101" pitchFamily="2" charset="-122"/>
                <a:sym typeface="+mn-ea"/>
              </a:rPr>
              <a:t>，该文法所能产生的所有句子组成的集合就是该文法产生的语言。</a:t>
            </a:r>
            <a:endParaRPr lang="en-US" altLang="zh-CN" sz="1000" b="1" dirty="0">
              <a:latin typeface="宋体" panose="02010600030101010101" pitchFamily="2" charset="-122"/>
            </a:endParaRPr>
          </a:p>
          <a:p>
            <a:pPr lvl="0" algn="l">
              <a:lnSpc>
                <a:spcPct val="100000"/>
              </a:lnSpc>
              <a:spcAft>
                <a:spcPts val="1000"/>
              </a:spcAft>
            </a:pPr>
            <a:endParaRPr lang="en-US" altLang="zh-CN" sz="1000" b="1" spc="150" baseline="30000" dirty="0">
              <a:solidFill>
                <a:srgbClr val="000000">
                  <a:lumMod val="50000"/>
                  <a:lumOff val="50000"/>
                </a:srgbClr>
              </a:solidFill>
              <a:uFillTx/>
              <a:latin typeface="思源黑体 CN" panose="020B0500000000000000" charset="-122"/>
              <a:ea typeface="思源黑体 CN" panose="020B0500000000000000" charset="-122"/>
              <a:cs typeface="思源黑体 CN" panose="020B0500000000000000" charset="-122"/>
              <a:sym typeface="+mn-ea"/>
            </a:endParaRPr>
          </a:p>
        </p:txBody>
      </p:sp>
      <p:sp>
        <p:nvSpPr>
          <p:cNvPr id="163" name="圆角矩形 162"/>
          <p:cNvSpPr/>
          <p:nvPr>
            <p:custDataLst>
              <p:tags r:id="rId5"/>
            </p:custDataLst>
          </p:nvPr>
        </p:nvSpPr>
        <p:spPr>
          <a:xfrm>
            <a:off x="578644" y="2091690"/>
            <a:ext cx="810101" cy="370523"/>
          </a:xfrm>
          <a:prstGeom prst="roundRect">
            <a:avLst>
              <a:gd name="adj" fmla="val 50000"/>
            </a:avLst>
          </a:prstGeom>
          <a:gradFill>
            <a:gsLst>
              <a:gs pos="0">
                <a:srgbClr val="6096E6">
                  <a:alpha val="100000"/>
                </a:srgbClr>
              </a:gs>
              <a:gs pos="100000">
                <a:srgbClr val="6096E6">
                  <a:lumMod val="60000"/>
                  <a:lumOff val="40000"/>
                </a:srgbClr>
              </a:gs>
            </a:gsLst>
            <a:lin ang="5400000" scaled="0"/>
          </a:gradFill>
          <a:ln w="12700" cap="flat" cmpd="sng" algn="ctr">
            <a:no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sp>
        <p:nvSpPr>
          <p:cNvPr id="164" name="椭圆 163"/>
          <p:cNvSpPr/>
          <p:nvPr>
            <p:custDataLst>
              <p:tags r:id="rId6"/>
            </p:custDataLst>
          </p:nvPr>
        </p:nvSpPr>
        <p:spPr>
          <a:xfrm>
            <a:off x="954881" y="3807619"/>
            <a:ext cx="56674" cy="56674"/>
          </a:xfrm>
          <a:prstGeom prst="ellipse">
            <a:avLst/>
          </a:prstGeom>
          <a:solidFill>
            <a:srgbClr val="6096E6">
              <a:lumMod val="40000"/>
              <a:lumOff val="60000"/>
            </a:srgbClr>
          </a:solidFill>
          <a:ln w="6350" cap="flat" cmpd="sng" algn="ctr">
            <a:solidFill>
              <a:srgbClr val="6096E6"/>
            </a:solid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sp>
        <p:nvSpPr>
          <p:cNvPr id="165" name="文本框 164"/>
          <p:cNvSpPr txBox="1"/>
          <p:nvPr>
            <p:custDataLst>
              <p:tags r:id="rId7"/>
            </p:custDataLst>
          </p:nvPr>
        </p:nvSpPr>
        <p:spPr>
          <a:xfrm>
            <a:off x="579596" y="2127885"/>
            <a:ext cx="810000" cy="297000"/>
          </a:xfrm>
          <a:prstGeom prst="rect">
            <a:avLst/>
          </a:prstGeom>
          <a:noFill/>
        </p:spPr>
        <p:txBody>
          <a:bodyPr wrap="square" bIns="0" rtlCol="0" anchor="t" anchorCtr="0">
            <a:normAutofit fontScale="57500"/>
          </a:bodyPr>
          <a:p>
            <a:pPr lvl="0" algn="ctr"/>
            <a:r>
              <a:rPr lang="en-US" altLang="zh-CN" sz="2100" spc="300">
                <a:solidFill>
                  <a:srgbClr val="FFFFFF"/>
                </a:solidFill>
                <a:uFillTx/>
                <a:latin typeface="思源黑体 CN" panose="020B0500000000000000" charset="-122"/>
                <a:ea typeface="Source Han Sans CN Regular" panose="020B0A00000000000000" charset="-122"/>
                <a:sym typeface="微软雅黑" panose="020B0503020204020204" charset="-122"/>
              </a:rPr>
              <a:t>~1956</a:t>
            </a:r>
            <a:endParaRPr lang="en-US" altLang="zh-CN" sz="2100" spc="300">
              <a:solidFill>
                <a:srgbClr val="FFFFFF"/>
              </a:solidFill>
              <a:uFillTx/>
              <a:latin typeface="思源黑体 CN" panose="020B0500000000000000" charset="-122"/>
              <a:ea typeface="Source Han Sans CN Regular" panose="020B0A00000000000000" charset="-122"/>
              <a:sym typeface="微软雅黑" panose="020B0503020204020204" charset="-122"/>
            </a:endParaRPr>
          </a:p>
        </p:txBody>
      </p:sp>
      <p:sp>
        <p:nvSpPr>
          <p:cNvPr id="166" name="椭圆 165"/>
          <p:cNvSpPr/>
          <p:nvPr>
            <p:custDataLst>
              <p:tags r:id="rId8"/>
            </p:custDataLst>
          </p:nvPr>
        </p:nvSpPr>
        <p:spPr>
          <a:xfrm>
            <a:off x="3773329" y="3807619"/>
            <a:ext cx="56674" cy="56674"/>
          </a:xfrm>
          <a:prstGeom prst="ellipse">
            <a:avLst/>
          </a:prstGeom>
          <a:solidFill>
            <a:srgbClr val="56CA95">
              <a:lumMod val="40000"/>
              <a:lumOff val="60000"/>
            </a:srgbClr>
          </a:solidFill>
          <a:ln w="6350" cap="flat" cmpd="sng" algn="ctr">
            <a:solidFill>
              <a:srgbClr val="56CA95"/>
            </a:solid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sp>
        <p:nvSpPr>
          <p:cNvPr id="167" name="圆角矩形 166"/>
          <p:cNvSpPr/>
          <p:nvPr>
            <p:custDataLst>
              <p:tags r:id="rId9"/>
            </p:custDataLst>
          </p:nvPr>
        </p:nvSpPr>
        <p:spPr>
          <a:xfrm>
            <a:off x="3383756" y="2100263"/>
            <a:ext cx="810101" cy="370523"/>
          </a:xfrm>
          <a:prstGeom prst="roundRect">
            <a:avLst>
              <a:gd name="adj" fmla="val 50000"/>
            </a:avLst>
          </a:prstGeom>
          <a:gradFill>
            <a:gsLst>
              <a:gs pos="0">
                <a:srgbClr val="56CA95"/>
              </a:gs>
              <a:gs pos="100000">
                <a:srgbClr val="56CA95">
                  <a:lumMod val="60000"/>
                  <a:lumOff val="40000"/>
                </a:srgbClr>
              </a:gs>
            </a:gsLst>
            <a:lin ang="5400000" scaled="0"/>
          </a:gradFill>
          <a:ln w="12700" cap="flat" cmpd="sng" algn="ctr">
            <a:no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sp>
        <p:nvSpPr>
          <p:cNvPr id="168" name="文本框 167"/>
          <p:cNvSpPr txBox="1"/>
          <p:nvPr>
            <p:custDataLst>
              <p:tags r:id="rId10"/>
            </p:custDataLst>
          </p:nvPr>
        </p:nvSpPr>
        <p:spPr>
          <a:xfrm>
            <a:off x="3931444" y="2616994"/>
            <a:ext cx="1890000" cy="324000"/>
          </a:xfrm>
          <a:prstGeom prst="rect">
            <a:avLst/>
          </a:prstGeom>
          <a:noFill/>
        </p:spPr>
        <p:txBody>
          <a:bodyPr wrap="square" bIns="0" rtlCol="0" anchor="ctr" anchorCtr="0">
            <a:normAutofit fontScale="90000"/>
          </a:bodyPr>
          <a:p>
            <a:pPr lvl="0" algn="l"/>
            <a:r>
              <a:rPr lang="zh-CN" altLang="en-US"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rPr>
              <a:t>语言学家</a:t>
            </a:r>
            <a:r>
              <a:rPr lang="en-US" altLang="zh-CN"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rPr>
              <a:t>Chomsky</a:t>
            </a:r>
            <a:endParaRPr lang="zh-CN" altLang="en-US"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endParaRPr>
          </a:p>
        </p:txBody>
      </p:sp>
      <p:sp>
        <p:nvSpPr>
          <p:cNvPr id="169" name="文本框 168"/>
          <p:cNvSpPr txBox="1"/>
          <p:nvPr>
            <p:custDataLst>
              <p:tags r:id="rId11"/>
            </p:custDataLst>
          </p:nvPr>
        </p:nvSpPr>
        <p:spPr>
          <a:xfrm>
            <a:off x="3933825" y="2941320"/>
            <a:ext cx="1890000" cy="540000"/>
          </a:xfrm>
          <a:prstGeom prst="rect">
            <a:avLst/>
          </a:prstGeom>
          <a:noFill/>
        </p:spPr>
        <p:txBody>
          <a:bodyPr wrap="square" rtlCol="0">
            <a:normAutofit/>
          </a:bodyPr>
          <a:p>
            <a:pPr lvl="0" algn="l">
              <a:lnSpc>
                <a:spcPct val="130000"/>
              </a:lnSpc>
              <a:spcAft>
                <a:spcPts val="1000"/>
              </a:spcAft>
            </a:pPr>
            <a:r>
              <a:rPr lang="zh-CN" altLang="en-US" sz="900" b="1" dirty="0">
                <a:latin typeface="宋体" panose="02010600030101010101" pitchFamily="2" charset="-122"/>
                <a:sym typeface="+mn-ea"/>
              </a:rPr>
              <a:t>根据产生语言文法的特性，将语言划分成</a:t>
            </a:r>
            <a:r>
              <a:rPr lang="en-US" altLang="zh-CN" sz="900" b="1" dirty="0">
                <a:sym typeface="+mn-ea"/>
              </a:rPr>
              <a:t>3</a:t>
            </a:r>
            <a:r>
              <a:rPr lang="zh-CN" altLang="en-US" sz="900" b="1" dirty="0">
                <a:latin typeface="宋体" panose="02010600030101010101" pitchFamily="2" charset="-122"/>
                <a:sym typeface="+mn-ea"/>
              </a:rPr>
              <a:t>大类。</a:t>
            </a:r>
            <a:endParaRPr lang="zh-CN" altLang="en-US" sz="900" spc="150">
              <a:solidFill>
                <a:srgbClr val="000000">
                  <a:lumMod val="50000"/>
                  <a:lumOff val="50000"/>
                </a:srgbClr>
              </a:solidFill>
              <a:uFillTx/>
              <a:latin typeface="思源黑体 CN" panose="020B0500000000000000" charset="-122"/>
              <a:ea typeface="思源黑体 CN" panose="020B0500000000000000" charset="-122"/>
              <a:cs typeface="思源黑体 CN" panose="020B0500000000000000" charset="-122"/>
              <a:sym typeface="微软雅黑" panose="020B0503020204020204" charset="-122"/>
            </a:endParaRPr>
          </a:p>
        </p:txBody>
      </p:sp>
      <p:sp>
        <p:nvSpPr>
          <p:cNvPr id="170" name="文本框 169"/>
          <p:cNvSpPr txBox="1"/>
          <p:nvPr>
            <p:custDataLst>
              <p:tags r:id="rId12"/>
            </p:custDataLst>
          </p:nvPr>
        </p:nvSpPr>
        <p:spPr>
          <a:xfrm>
            <a:off x="3383756" y="2139791"/>
            <a:ext cx="810000" cy="297000"/>
          </a:xfrm>
          <a:prstGeom prst="rect">
            <a:avLst/>
          </a:prstGeom>
          <a:noFill/>
        </p:spPr>
        <p:txBody>
          <a:bodyPr wrap="square" bIns="0" rtlCol="0" anchor="t" anchorCtr="0"/>
          <a:p>
            <a:pPr lvl="0" algn="ctr"/>
            <a:r>
              <a:rPr lang="en-US" altLang="zh-CN" sz="1600" spc="300">
                <a:solidFill>
                  <a:srgbClr val="FFFFFF"/>
                </a:solidFill>
                <a:uFillTx/>
                <a:latin typeface="思源黑体 CN" panose="020B0500000000000000" charset="-122"/>
                <a:ea typeface="Source Han Sans CN Regular" panose="020B0A00000000000000" charset="-122"/>
                <a:sym typeface="微软雅黑" panose="020B0503020204020204" charset="-122"/>
              </a:rPr>
              <a:t>1959</a:t>
            </a:r>
            <a:endParaRPr lang="en-US" altLang="zh-CN" sz="1600" spc="300">
              <a:solidFill>
                <a:srgbClr val="FFFFFF"/>
              </a:solidFill>
              <a:uFillTx/>
              <a:latin typeface="思源黑体 CN" panose="020B0500000000000000" charset="-122"/>
              <a:ea typeface="Source Han Sans CN Regular" panose="020B0A00000000000000" charset="-122"/>
              <a:sym typeface="微软雅黑" panose="020B0503020204020204" charset="-122"/>
            </a:endParaRPr>
          </a:p>
        </p:txBody>
      </p:sp>
      <p:sp>
        <p:nvSpPr>
          <p:cNvPr id="171" name="圆角矩形 170"/>
          <p:cNvSpPr/>
          <p:nvPr>
            <p:custDataLst>
              <p:tags r:id="rId13"/>
            </p:custDataLst>
          </p:nvPr>
        </p:nvSpPr>
        <p:spPr>
          <a:xfrm>
            <a:off x="2126456" y="5200650"/>
            <a:ext cx="810101" cy="370523"/>
          </a:xfrm>
          <a:prstGeom prst="roundRect">
            <a:avLst>
              <a:gd name="adj" fmla="val 50000"/>
            </a:avLst>
          </a:prstGeom>
          <a:gradFill>
            <a:gsLst>
              <a:gs pos="0">
                <a:srgbClr val="58B6E5"/>
              </a:gs>
              <a:gs pos="100000">
                <a:srgbClr val="58B6E5">
                  <a:lumMod val="60000"/>
                  <a:lumOff val="40000"/>
                </a:srgbClr>
              </a:gs>
            </a:gsLst>
            <a:lin ang="5400000" scaled="0"/>
          </a:gradFill>
          <a:ln w="12700" cap="flat" cmpd="sng" algn="ctr">
            <a:no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cxnSp>
        <p:nvCxnSpPr>
          <p:cNvPr id="172" name="直接连接符 171"/>
          <p:cNvCxnSpPr/>
          <p:nvPr>
            <p:custDataLst>
              <p:tags r:id="rId14"/>
            </p:custDataLst>
          </p:nvPr>
        </p:nvCxnSpPr>
        <p:spPr>
          <a:xfrm flipV="1">
            <a:off x="2531269" y="3848576"/>
            <a:ext cx="0" cy="1350169"/>
          </a:xfrm>
          <a:prstGeom prst="line">
            <a:avLst/>
          </a:prstGeom>
          <a:noFill/>
          <a:ln w="19050" cap="flat" cmpd="sng" algn="ctr">
            <a:solidFill>
              <a:srgbClr val="FFFFFF">
                <a:lumMod val="85000"/>
              </a:srgbClr>
            </a:solidFill>
            <a:prstDash val="solid"/>
            <a:miter lim="800000"/>
          </a:ln>
          <a:effectLst/>
        </p:spPr>
      </p:cxnSp>
      <p:sp>
        <p:nvSpPr>
          <p:cNvPr id="173" name="椭圆 172"/>
          <p:cNvSpPr/>
          <p:nvPr>
            <p:custDataLst>
              <p:tags r:id="rId15"/>
            </p:custDataLst>
          </p:nvPr>
        </p:nvSpPr>
        <p:spPr>
          <a:xfrm>
            <a:off x="2502694" y="3821906"/>
            <a:ext cx="56674" cy="56674"/>
          </a:xfrm>
          <a:prstGeom prst="ellipse">
            <a:avLst/>
          </a:prstGeom>
          <a:solidFill>
            <a:srgbClr val="58B6E5">
              <a:lumMod val="40000"/>
              <a:lumOff val="60000"/>
            </a:srgbClr>
          </a:solidFill>
          <a:ln w="6350" cap="flat" cmpd="sng" algn="ctr">
            <a:solidFill>
              <a:srgbClr val="58B6E5"/>
            </a:solid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sp>
        <p:nvSpPr>
          <p:cNvPr id="174" name="文本框 173"/>
          <p:cNvSpPr txBox="1"/>
          <p:nvPr>
            <p:custDataLst>
              <p:tags r:id="rId16"/>
            </p:custDataLst>
          </p:nvPr>
        </p:nvSpPr>
        <p:spPr>
          <a:xfrm>
            <a:off x="853440" y="4218940"/>
            <a:ext cx="1510030" cy="323850"/>
          </a:xfrm>
          <a:prstGeom prst="rect">
            <a:avLst/>
          </a:prstGeom>
          <a:noFill/>
        </p:spPr>
        <p:txBody>
          <a:bodyPr wrap="square" bIns="0" rtlCol="0" anchor="ctr" anchorCtr="0">
            <a:normAutofit/>
          </a:bodyPr>
          <a:p>
            <a:pPr lvl="0" algn="l">
              <a:buClrTx/>
              <a:buSzTx/>
              <a:buFontTx/>
            </a:pPr>
            <a:r>
              <a:rPr lang="zh-CN" altLang="en-US" sz="120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mn-ea"/>
              </a:rPr>
              <a:t>Kleene</a:t>
            </a:r>
            <a:r>
              <a:rPr lang="zh-CN" altLang="en-US" sz="120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mn-ea"/>
              </a:rPr>
              <a:t>的</a:t>
            </a:r>
            <a:r>
              <a:rPr lang="zh-CN" altLang="en-US" sz="120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mn-ea"/>
              </a:rPr>
              <a:t>贡献</a:t>
            </a:r>
            <a:endParaRPr lang="zh-CN" altLang="en-US" sz="120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mn-ea"/>
            </a:endParaRPr>
          </a:p>
        </p:txBody>
      </p:sp>
      <p:sp>
        <p:nvSpPr>
          <p:cNvPr id="175" name="文本框 174"/>
          <p:cNvSpPr txBox="1"/>
          <p:nvPr>
            <p:custDataLst>
              <p:tags r:id="rId17"/>
            </p:custDataLst>
          </p:nvPr>
        </p:nvSpPr>
        <p:spPr>
          <a:xfrm>
            <a:off x="575945" y="4542790"/>
            <a:ext cx="1787525" cy="539750"/>
          </a:xfrm>
          <a:prstGeom prst="rect">
            <a:avLst/>
          </a:prstGeom>
          <a:noFill/>
        </p:spPr>
        <p:txBody>
          <a:bodyPr wrap="square" rtlCol="0"/>
          <a:p>
            <a:pPr marR="0" lvl="0" algn="l" defTabSz="914400" rtl="0" fontAlgn="base" latinLnBrk="0">
              <a:lnSpc>
                <a:spcPct val="130000"/>
              </a:lnSpc>
              <a:spcBef>
                <a:spcPts val="375"/>
              </a:spcBef>
              <a:spcAft>
                <a:spcPts val="1000"/>
              </a:spcAft>
              <a:buClrTx/>
              <a:buSzTx/>
              <a:buFontTx/>
            </a:pPr>
            <a:r>
              <a:rPr lang="zh-CN" altLang="en-US" sz="900" b="1" dirty="0">
                <a:latin typeface="宋体" panose="02010600030101010101" pitchFamily="2" charset="-122"/>
                <a:sym typeface="+mn-ea"/>
              </a:rPr>
              <a:t>在研究神经细胞中建立了识别语的系统-有限状态自动机</a:t>
            </a:r>
            <a:endParaRPr kumimoji="0" lang="zh-CN" altLang="en-US" sz="900" b="1" i="0" u="none" strike="noStrike" kern="1200" cap="none" spc="0" normalizeH="0" baseline="0" dirty="0">
              <a:latin typeface="宋体" panose="02010600030101010101" pitchFamily="2" charset="-122"/>
              <a:cs typeface="+mn-cs"/>
            </a:endParaRPr>
          </a:p>
          <a:p>
            <a:pPr marR="0" lvl="0" algn="l" defTabSz="914400" rtl="0" fontAlgn="base" latinLnBrk="0">
              <a:lnSpc>
                <a:spcPct val="130000"/>
              </a:lnSpc>
              <a:spcBef>
                <a:spcPts val="375"/>
              </a:spcBef>
              <a:spcAft>
                <a:spcPts val="1000"/>
              </a:spcAft>
              <a:buClrTx/>
              <a:buSzTx/>
              <a:buFontTx/>
            </a:pPr>
            <a:endParaRPr kumimoji="0" lang="zh-CN" altLang="en-US" sz="900" b="1" i="0" u="none" strike="noStrike" kern="1200" cap="none" spc="0" normalizeH="0" baseline="0" dirty="0">
              <a:latin typeface="宋体" panose="02010600030101010101" pitchFamily="2" charset="-122"/>
              <a:cs typeface="+mn-cs"/>
              <a:sym typeface="+mn-ea"/>
            </a:endParaRPr>
          </a:p>
        </p:txBody>
      </p:sp>
      <p:sp>
        <p:nvSpPr>
          <p:cNvPr id="176" name="文本框 175"/>
          <p:cNvSpPr txBox="1"/>
          <p:nvPr>
            <p:custDataLst>
              <p:tags r:id="rId18"/>
            </p:custDataLst>
          </p:nvPr>
        </p:nvSpPr>
        <p:spPr>
          <a:xfrm>
            <a:off x="2125980" y="5162709"/>
            <a:ext cx="810000" cy="297000"/>
          </a:xfrm>
          <a:prstGeom prst="rect">
            <a:avLst/>
          </a:prstGeom>
          <a:noFill/>
        </p:spPr>
        <p:txBody>
          <a:bodyPr wrap="square" bIns="0" rtlCol="0" anchor="t" anchorCtr="0"/>
          <a:p>
            <a:pPr lvl="0" algn="ctr">
              <a:buClrTx/>
              <a:buSzTx/>
              <a:buFontTx/>
            </a:pPr>
            <a:r>
              <a:rPr lang="en-US" altLang="zh-CN" sz="1200" spc="300">
                <a:solidFill>
                  <a:srgbClr val="FFFFFF"/>
                </a:solidFill>
                <a:uFillTx/>
                <a:latin typeface="思源黑体 CN" panose="020B0500000000000000" charset="-122"/>
                <a:ea typeface="Source Han Sans CN Regular" panose="020B0A00000000000000" charset="-122"/>
                <a:sym typeface="微软雅黑" panose="020B0503020204020204" charset="-122"/>
              </a:rPr>
              <a:t>1951-1956</a:t>
            </a:r>
            <a:endParaRPr lang="en-US" altLang="zh-CN" sz="1200" spc="300">
              <a:solidFill>
                <a:srgbClr val="FFFFFF"/>
              </a:solidFill>
              <a:uFillTx/>
              <a:latin typeface="思源黑体 CN" panose="020B0500000000000000" charset="-122"/>
              <a:ea typeface="Source Han Sans CN Regular" panose="020B0A00000000000000" charset="-122"/>
              <a:sym typeface="微软雅黑" panose="020B0503020204020204" charset="-122"/>
            </a:endParaRPr>
          </a:p>
        </p:txBody>
      </p:sp>
      <p:sp>
        <p:nvSpPr>
          <p:cNvPr id="177" name="圆角矩形 176"/>
          <p:cNvSpPr/>
          <p:nvPr>
            <p:custDataLst>
              <p:tags r:id="rId19"/>
            </p:custDataLst>
          </p:nvPr>
        </p:nvSpPr>
        <p:spPr>
          <a:xfrm>
            <a:off x="4931569" y="5200650"/>
            <a:ext cx="810101" cy="370523"/>
          </a:xfrm>
          <a:prstGeom prst="roundRect">
            <a:avLst>
              <a:gd name="adj" fmla="val 50000"/>
            </a:avLst>
          </a:prstGeom>
          <a:gradFill>
            <a:gsLst>
              <a:gs pos="0">
                <a:srgbClr val="FFBA55"/>
              </a:gs>
              <a:gs pos="100000">
                <a:srgbClr val="FFBA55">
                  <a:lumMod val="60000"/>
                  <a:lumOff val="40000"/>
                </a:srgbClr>
              </a:gs>
            </a:gsLst>
            <a:lin ang="5400000" scaled="0"/>
          </a:gradFill>
          <a:ln w="12700" cap="flat" cmpd="sng" algn="ctr">
            <a:no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cxnSp>
        <p:nvCxnSpPr>
          <p:cNvPr id="178" name="直接连接符 177"/>
          <p:cNvCxnSpPr/>
          <p:nvPr>
            <p:custDataLst>
              <p:tags r:id="rId20"/>
            </p:custDataLst>
          </p:nvPr>
        </p:nvCxnSpPr>
        <p:spPr>
          <a:xfrm flipV="1">
            <a:off x="5333048" y="3848576"/>
            <a:ext cx="0" cy="1350169"/>
          </a:xfrm>
          <a:prstGeom prst="line">
            <a:avLst/>
          </a:prstGeom>
          <a:noFill/>
          <a:ln w="19050" cap="flat" cmpd="sng" algn="ctr">
            <a:solidFill>
              <a:srgbClr val="FFFFFF">
                <a:lumMod val="85000"/>
              </a:srgbClr>
            </a:solidFill>
            <a:prstDash val="solid"/>
            <a:miter lim="800000"/>
          </a:ln>
          <a:effectLst/>
        </p:spPr>
      </p:cxnSp>
      <p:sp>
        <p:nvSpPr>
          <p:cNvPr id="179" name="椭圆 178"/>
          <p:cNvSpPr/>
          <p:nvPr>
            <p:custDataLst>
              <p:tags r:id="rId21"/>
            </p:custDataLst>
          </p:nvPr>
        </p:nvSpPr>
        <p:spPr>
          <a:xfrm>
            <a:off x="5304473" y="3821906"/>
            <a:ext cx="56674" cy="56674"/>
          </a:xfrm>
          <a:prstGeom prst="ellipse">
            <a:avLst/>
          </a:prstGeom>
          <a:solidFill>
            <a:srgbClr val="FFBA55">
              <a:lumMod val="40000"/>
              <a:lumOff val="60000"/>
            </a:srgbClr>
          </a:solidFill>
          <a:ln w="6350" cap="flat" cmpd="sng" algn="ctr">
            <a:solidFill>
              <a:srgbClr val="FFBA55"/>
            </a:solid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sp>
        <p:nvSpPr>
          <p:cNvPr id="180" name="文本框 179"/>
          <p:cNvSpPr txBox="1"/>
          <p:nvPr>
            <p:custDataLst>
              <p:tags r:id="rId22"/>
            </p:custDataLst>
          </p:nvPr>
        </p:nvSpPr>
        <p:spPr>
          <a:xfrm>
            <a:off x="3261836" y="4219099"/>
            <a:ext cx="1890000" cy="324000"/>
          </a:xfrm>
          <a:prstGeom prst="rect">
            <a:avLst/>
          </a:prstGeom>
          <a:noFill/>
        </p:spPr>
        <p:txBody>
          <a:bodyPr wrap="square" bIns="0" rtlCol="0" anchor="ctr" anchorCtr="0">
            <a:normAutofit fontScale="90000"/>
          </a:bodyPr>
          <a:p>
            <a:pPr lvl="0" algn="r"/>
            <a:r>
              <a:rPr lang="zh-CN" altLang="en-US"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rPr>
              <a:t>语言学家</a:t>
            </a:r>
            <a:r>
              <a:rPr lang="en-US" altLang="zh-CN"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rPr>
              <a:t>Chomsky</a:t>
            </a:r>
            <a:endParaRPr lang="zh-CN" altLang="en-US"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endParaRPr>
          </a:p>
        </p:txBody>
      </p:sp>
      <p:sp>
        <p:nvSpPr>
          <p:cNvPr id="181" name="文本框 180"/>
          <p:cNvSpPr txBox="1"/>
          <p:nvPr>
            <p:custDataLst>
              <p:tags r:id="rId23"/>
            </p:custDataLst>
          </p:nvPr>
        </p:nvSpPr>
        <p:spPr>
          <a:xfrm>
            <a:off x="3112135" y="4542790"/>
            <a:ext cx="2039620" cy="539750"/>
          </a:xfrm>
          <a:prstGeom prst="rect">
            <a:avLst/>
          </a:prstGeom>
          <a:noFill/>
        </p:spPr>
        <p:txBody>
          <a:bodyPr wrap="square" rtlCol="0"/>
          <a:p>
            <a:pPr marR="0" lvl="0" algn="l" defTabSz="914400" rtl="0" fontAlgn="base" latinLnBrk="0">
              <a:lnSpc>
                <a:spcPct val="100000"/>
              </a:lnSpc>
              <a:spcBef>
                <a:spcPts val="375"/>
              </a:spcBef>
              <a:spcAft>
                <a:spcPts val="1000"/>
              </a:spcAft>
              <a:buClrTx/>
              <a:buSzTx/>
              <a:buFontTx/>
            </a:pPr>
            <a:r>
              <a:rPr lang="zh-CN" altLang="en-US" sz="900" b="1" dirty="0">
                <a:latin typeface="宋体" panose="02010600030101010101" pitchFamily="2" charset="-122"/>
                <a:sym typeface="+mn-ea"/>
              </a:rPr>
              <a:t>发现文法和自动机分别从生成和识别的角度去表达语言，</a:t>
            </a:r>
            <a:r>
              <a:rPr lang="en-US" altLang="zh-CN" sz="900" b="1" dirty="0">
                <a:latin typeface="宋体" panose="02010600030101010101" pitchFamily="2" charset="-122"/>
                <a:sym typeface="+mn-ea"/>
              </a:rPr>
              <a:t>               </a:t>
            </a:r>
            <a:r>
              <a:rPr lang="zh-CN" altLang="en-US" sz="900" b="1" dirty="0">
                <a:latin typeface="宋体" panose="02010600030101010101" pitchFamily="2" charset="-122"/>
                <a:sym typeface="+mn-ea"/>
              </a:rPr>
              <a:t>证明了文法与自动机的等价性。</a:t>
            </a:r>
            <a:r>
              <a:rPr lang="en-US" altLang="zh-CN" sz="900" b="1" dirty="0">
                <a:latin typeface="宋体" panose="02010600030101010101" pitchFamily="2" charset="-122"/>
                <a:sym typeface="+mn-ea"/>
              </a:rPr>
              <a:t>   </a:t>
            </a:r>
            <a:r>
              <a:rPr lang="zh-CN" altLang="en-US" sz="900" b="1" dirty="0">
                <a:latin typeface="宋体" panose="02010600030101010101" pitchFamily="2" charset="-122"/>
                <a:sym typeface="+mn-ea"/>
              </a:rPr>
              <a:t>形式语言才真正诞生，并置于了数学的光芒之下。</a:t>
            </a:r>
            <a:endParaRPr lang="zh-CN" altLang="en-US" sz="900" b="1" dirty="0">
              <a:latin typeface="宋体" panose="02010600030101010101" pitchFamily="2" charset="-122"/>
              <a:sym typeface="+mn-ea"/>
            </a:endParaRPr>
          </a:p>
        </p:txBody>
      </p:sp>
      <p:sp>
        <p:nvSpPr>
          <p:cNvPr id="182" name="文本框 181"/>
          <p:cNvSpPr txBox="1"/>
          <p:nvPr>
            <p:custDataLst>
              <p:tags r:id="rId24"/>
            </p:custDataLst>
          </p:nvPr>
        </p:nvSpPr>
        <p:spPr>
          <a:xfrm>
            <a:off x="4934903" y="5234464"/>
            <a:ext cx="810000" cy="297000"/>
          </a:xfrm>
          <a:prstGeom prst="rect">
            <a:avLst/>
          </a:prstGeom>
          <a:noFill/>
        </p:spPr>
        <p:txBody>
          <a:bodyPr wrap="square" bIns="0" rtlCol="0" anchor="t" anchorCtr="0"/>
          <a:p>
            <a:pPr lvl="0" algn="ctr"/>
            <a:r>
              <a:rPr lang="en-US" altLang="zh-CN" sz="1600" spc="300">
                <a:solidFill>
                  <a:srgbClr val="FFFFFF"/>
                </a:solidFill>
                <a:uFillTx/>
                <a:latin typeface="思源黑体 CN" panose="020B0500000000000000" charset="-122"/>
                <a:ea typeface="Source Han Sans CN Regular" panose="020B0A00000000000000" charset="-122"/>
                <a:sym typeface="微软雅黑" panose="020B0503020204020204" charset="-122"/>
              </a:rPr>
              <a:t>1959</a:t>
            </a:r>
            <a:endParaRPr lang="en-US" altLang="zh-CN" sz="1600" spc="300">
              <a:solidFill>
                <a:srgbClr val="FFFFFF"/>
              </a:solidFill>
              <a:uFillTx/>
              <a:latin typeface="思源黑体 CN" panose="020B0500000000000000" charset="-122"/>
              <a:ea typeface="Source Han Sans CN Regular" panose="020B0A00000000000000" charset="-122"/>
              <a:sym typeface="微软雅黑" panose="020B0503020204020204" charset="-122"/>
            </a:endParaRPr>
          </a:p>
        </p:txBody>
      </p:sp>
      <p:sp>
        <p:nvSpPr>
          <p:cNvPr id="183" name="椭圆 182"/>
          <p:cNvSpPr/>
          <p:nvPr>
            <p:custDataLst>
              <p:tags r:id="rId25"/>
            </p:custDataLst>
          </p:nvPr>
        </p:nvSpPr>
        <p:spPr>
          <a:xfrm>
            <a:off x="6599396" y="3822383"/>
            <a:ext cx="56674" cy="56674"/>
          </a:xfrm>
          <a:prstGeom prst="ellipse">
            <a:avLst/>
          </a:prstGeom>
          <a:solidFill>
            <a:srgbClr val="F18870">
              <a:lumMod val="40000"/>
              <a:lumOff val="60000"/>
            </a:srgbClr>
          </a:solidFill>
          <a:ln w="6350" cap="flat" cmpd="sng" algn="ctr">
            <a:solidFill>
              <a:srgbClr val="F18870"/>
            </a:solid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cxnSp>
        <p:nvCxnSpPr>
          <p:cNvPr id="184" name="直接连接符 183"/>
          <p:cNvCxnSpPr/>
          <p:nvPr>
            <p:custDataLst>
              <p:tags r:id="rId26"/>
            </p:custDataLst>
          </p:nvPr>
        </p:nvCxnSpPr>
        <p:spPr>
          <a:xfrm flipV="1">
            <a:off x="6624638" y="2470309"/>
            <a:ext cx="0" cy="1350169"/>
          </a:xfrm>
          <a:prstGeom prst="line">
            <a:avLst/>
          </a:prstGeom>
          <a:noFill/>
          <a:ln w="19050" cap="flat" cmpd="sng" algn="ctr">
            <a:solidFill>
              <a:srgbClr val="FFFFFF">
                <a:lumMod val="85000"/>
              </a:srgbClr>
            </a:solidFill>
            <a:prstDash val="solid"/>
            <a:miter lim="800000"/>
          </a:ln>
          <a:effectLst/>
        </p:spPr>
      </p:cxnSp>
      <p:sp>
        <p:nvSpPr>
          <p:cNvPr id="185" name="圆角矩形 184"/>
          <p:cNvSpPr/>
          <p:nvPr>
            <p:custDataLst>
              <p:tags r:id="rId27"/>
            </p:custDataLst>
          </p:nvPr>
        </p:nvSpPr>
        <p:spPr>
          <a:xfrm>
            <a:off x="6209824" y="2115026"/>
            <a:ext cx="810101" cy="370523"/>
          </a:xfrm>
          <a:prstGeom prst="roundRect">
            <a:avLst>
              <a:gd name="adj" fmla="val 50000"/>
            </a:avLst>
          </a:prstGeom>
          <a:gradFill>
            <a:gsLst>
              <a:gs pos="0">
                <a:srgbClr val="F18870"/>
              </a:gs>
              <a:gs pos="100000">
                <a:srgbClr val="F18870">
                  <a:lumMod val="60000"/>
                  <a:lumOff val="40000"/>
                </a:srgbClr>
              </a:gs>
            </a:gsLst>
            <a:lin ang="5400000" scaled="0"/>
          </a:gradFill>
          <a:ln w="12700" cap="flat" cmpd="sng" algn="ctr">
            <a:no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sp>
        <p:nvSpPr>
          <p:cNvPr id="186" name="文本框 185"/>
          <p:cNvSpPr txBox="1"/>
          <p:nvPr>
            <p:custDataLst>
              <p:tags r:id="rId28"/>
            </p:custDataLst>
          </p:nvPr>
        </p:nvSpPr>
        <p:spPr>
          <a:xfrm>
            <a:off x="6736080" y="2617470"/>
            <a:ext cx="1890000" cy="324000"/>
          </a:xfrm>
          <a:prstGeom prst="rect">
            <a:avLst/>
          </a:prstGeom>
          <a:noFill/>
        </p:spPr>
        <p:txBody>
          <a:bodyPr wrap="square" bIns="0" rtlCol="0" anchor="ctr" anchorCtr="0">
            <a:normAutofit fontScale="90000"/>
          </a:bodyPr>
          <a:p>
            <a:pPr lvl="1" eaLnBrk="1" hangingPunct="1"/>
            <a:r>
              <a:rPr lang="en-US" altLang="zh-CN" sz="1350" b="1" dirty="0">
                <a:solidFill>
                  <a:schemeClr val="tx1"/>
                </a:solidFill>
                <a:sym typeface="+mn-ea"/>
              </a:rPr>
              <a:t>BNF</a:t>
            </a:r>
            <a:r>
              <a:rPr lang="zh-CN" altLang="en-US" sz="1350" b="1" dirty="0">
                <a:solidFill>
                  <a:schemeClr val="tx1"/>
                </a:solidFill>
                <a:sym typeface="+mn-ea"/>
              </a:rPr>
              <a:t>范式的应用</a:t>
            </a:r>
            <a:endParaRPr lang="zh-CN" altLang="en-US" sz="1350" b="1" spc="300" dirty="0">
              <a:solidFill>
                <a:schemeClr val="tx1"/>
              </a:solidFill>
              <a:uFillTx/>
              <a:latin typeface="思源黑体 CN Bold" panose="020B0800000000000000" charset="-122"/>
              <a:ea typeface="思源黑体 CN Bold" panose="020B0800000000000000" charset="-122"/>
              <a:cs typeface="思源黑体 CN" panose="020B0500000000000000" charset="-122"/>
              <a:sym typeface="+mn-ea"/>
            </a:endParaRPr>
          </a:p>
        </p:txBody>
      </p:sp>
      <p:sp>
        <p:nvSpPr>
          <p:cNvPr id="187" name="文本框 186"/>
          <p:cNvSpPr txBox="1"/>
          <p:nvPr>
            <p:custDataLst>
              <p:tags r:id="rId29"/>
            </p:custDataLst>
          </p:nvPr>
        </p:nvSpPr>
        <p:spPr>
          <a:xfrm>
            <a:off x="6207760" y="2954020"/>
            <a:ext cx="2417445" cy="527050"/>
          </a:xfrm>
          <a:prstGeom prst="rect">
            <a:avLst/>
          </a:prstGeom>
          <a:noFill/>
        </p:spPr>
        <p:txBody>
          <a:bodyPr wrap="square" rtlCol="0"/>
          <a:p>
            <a:pPr lvl="2" algn="l" eaLnBrk="1" hangingPunct="1"/>
            <a:r>
              <a:rPr lang="zh-CN" altLang="en-US" sz="900" b="1" dirty="0">
                <a:latin typeface="宋体" panose="02010600030101010101" pitchFamily="2" charset="-122"/>
                <a:sym typeface="+mn-ea"/>
              </a:rPr>
              <a:t>用</a:t>
            </a:r>
            <a:r>
              <a:rPr lang="en-US" altLang="zh-CN" sz="900" b="1" dirty="0">
                <a:sym typeface="+mn-ea"/>
              </a:rPr>
              <a:t>BNF</a:t>
            </a:r>
            <a:r>
              <a:rPr lang="zh-CN" altLang="en-US" sz="900" b="1" dirty="0">
                <a:latin typeface="宋体" panose="02010600030101010101" pitchFamily="2" charset="-122"/>
                <a:sym typeface="+mn-ea"/>
              </a:rPr>
              <a:t>对高级语言</a:t>
            </a:r>
            <a:r>
              <a:rPr lang="en-US" altLang="zh-CN" sz="900" b="1" dirty="0">
                <a:sym typeface="+mn-ea"/>
              </a:rPr>
              <a:t>ALGOL-60</a:t>
            </a:r>
            <a:r>
              <a:rPr lang="zh-CN" altLang="en-US" sz="900" b="1" dirty="0">
                <a:latin typeface="宋体" panose="02010600030101010101" pitchFamily="2" charset="-122"/>
                <a:sym typeface="+mn-ea"/>
              </a:rPr>
              <a:t>的成功描述，使得形式语言在</a:t>
            </a:r>
            <a:r>
              <a:rPr lang="en-US" altLang="zh-CN" sz="900" b="1" dirty="0">
                <a:sym typeface="+mn-ea"/>
              </a:rPr>
              <a:t>20</a:t>
            </a:r>
            <a:r>
              <a:rPr lang="zh-CN" altLang="en-US" sz="900" b="1" dirty="0">
                <a:latin typeface="宋体" panose="02010600030101010101" pitchFamily="2" charset="-122"/>
                <a:sym typeface="+mn-ea"/>
              </a:rPr>
              <a:t>世纪</a:t>
            </a:r>
            <a:r>
              <a:rPr lang="en-US" altLang="zh-CN" sz="900" b="1" dirty="0">
                <a:sym typeface="+mn-ea"/>
              </a:rPr>
              <a:t>60</a:t>
            </a:r>
            <a:r>
              <a:rPr lang="zh-CN" altLang="en-US" sz="900" b="1" dirty="0">
                <a:latin typeface="宋体" panose="02010600030101010101" pitchFamily="2" charset="-122"/>
                <a:sym typeface="+mn-ea"/>
              </a:rPr>
              <a:t>年代得到了大力的发展。</a:t>
            </a:r>
            <a:endParaRPr lang="zh-CN" altLang="en-US" sz="900" b="1" spc="150" dirty="0">
              <a:solidFill>
                <a:srgbClr val="000000">
                  <a:lumMod val="50000"/>
                  <a:lumOff val="50000"/>
                </a:srgbClr>
              </a:solidFill>
              <a:uFillTx/>
              <a:latin typeface="宋体" panose="02010600030101010101" pitchFamily="2" charset="-122"/>
              <a:ea typeface="思源黑体 CN" panose="020B0500000000000000" charset="-122"/>
              <a:cs typeface="思源黑体 CN" panose="020B0500000000000000" charset="-122"/>
              <a:sym typeface="+mn-ea"/>
            </a:endParaRPr>
          </a:p>
        </p:txBody>
      </p:sp>
      <p:sp>
        <p:nvSpPr>
          <p:cNvPr id="188" name="文本框 187"/>
          <p:cNvSpPr txBox="1"/>
          <p:nvPr>
            <p:custDataLst>
              <p:tags r:id="rId30"/>
            </p:custDataLst>
          </p:nvPr>
        </p:nvSpPr>
        <p:spPr>
          <a:xfrm>
            <a:off x="6209824" y="2150269"/>
            <a:ext cx="810000" cy="297000"/>
          </a:xfrm>
          <a:prstGeom prst="rect">
            <a:avLst/>
          </a:prstGeom>
          <a:noFill/>
        </p:spPr>
        <p:txBody>
          <a:bodyPr wrap="square" bIns="0" rtlCol="0" anchor="t" anchorCtr="0">
            <a:normAutofit fontScale="37500"/>
          </a:bodyPr>
          <a:p>
            <a:pPr lvl="0" algn="ctr"/>
            <a:r>
              <a:rPr lang="en-US" altLang="zh-CN" sz="2100" spc="300">
                <a:solidFill>
                  <a:srgbClr val="FFFFFF"/>
                </a:solidFill>
                <a:uFillTx/>
                <a:latin typeface="思源黑体 CN" panose="020B0500000000000000" charset="-122"/>
                <a:ea typeface="Source Han Sans CN Regular" panose="020B0A00000000000000" charset="-122"/>
                <a:sym typeface="微软雅黑" panose="020B0503020204020204" charset="-122"/>
              </a:rPr>
              <a:t>1950-1960</a:t>
            </a:r>
            <a:endParaRPr lang="en-US" altLang="zh-CN" sz="2100" spc="300">
              <a:solidFill>
                <a:srgbClr val="FFFFFF"/>
              </a:solidFill>
              <a:uFillTx/>
              <a:latin typeface="思源黑体 CN" panose="020B0500000000000000" charset="-122"/>
              <a:ea typeface="Source Han Sans CN Regular" panose="020B0A00000000000000" charset="-122"/>
              <a:sym typeface="微软雅黑" panose="020B0503020204020204" charset="-122"/>
            </a:endParaRPr>
          </a:p>
        </p:txBody>
      </p:sp>
      <p:sp>
        <p:nvSpPr>
          <p:cNvPr id="189" name="圆角矩形 188"/>
          <p:cNvSpPr/>
          <p:nvPr>
            <p:custDataLst>
              <p:tags r:id="rId31"/>
            </p:custDataLst>
          </p:nvPr>
        </p:nvSpPr>
        <p:spPr>
          <a:xfrm>
            <a:off x="7756684" y="5200650"/>
            <a:ext cx="810101" cy="370523"/>
          </a:xfrm>
          <a:prstGeom prst="roundRect">
            <a:avLst>
              <a:gd name="adj" fmla="val 50000"/>
            </a:avLst>
          </a:prstGeom>
          <a:gradFill>
            <a:gsLst>
              <a:gs pos="0">
                <a:srgbClr val="EC5F74"/>
              </a:gs>
              <a:gs pos="100000">
                <a:srgbClr val="EC5F74">
                  <a:lumMod val="60000"/>
                  <a:lumOff val="40000"/>
                </a:srgbClr>
              </a:gs>
            </a:gsLst>
            <a:lin ang="5400000" scaled="0"/>
          </a:gradFill>
          <a:ln w="12700" cap="flat" cmpd="sng" algn="ctr">
            <a:no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cxnSp>
        <p:nvCxnSpPr>
          <p:cNvPr id="190" name="直接连接符 189"/>
          <p:cNvCxnSpPr/>
          <p:nvPr>
            <p:custDataLst>
              <p:tags r:id="rId32"/>
            </p:custDataLst>
          </p:nvPr>
        </p:nvCxnSpPr>
        <p:spPr>
          <a:xfrm flipV="1">
            <a:off x="8158163" y="3848576"/>
            <a:ext cx="0" cy="1350169"/>
          </a:xfrm>
          <a:prstGeom prst="line">
            <a:avLst/>
          </a:prstGeom>
          <a:noFill/>
          <a:ln w="19050" cap="flat" cmpd="sng" algn="ctr">
            <a:solidFill>
              <a:srgbClr val="FFFFFF">
                <a:lumMod val="85000"/>
              </a:srgbClr>
            </a:solidFill>
            <a:prstDash val="solid"/>
            <a:miter lim="800000"/>
          </a:ln>
          <a:effectLst/>
        </p:spPr>
      </p:cxnSp>
      <p:sp>
        <p:nvSpPr>
          <p:cNvPr id="191" name="椭圆 190"/>
          <p:cNvSpPr/>
          <p:nvPr>
            <p:custDataLst>
              <p:tags r:id="rId33"/>
            </p:custDataLst>
          </p:nvPr>
        </p:nvSpPr>
        <p:spPr>
          <a:xfrm>
            <a:off x="8129588" y="3821906"/>
            <a:ext cx="56674" cy="56674"/>
          </a:xfrm>
          <a:prstGeom prst="ellipse">
            <a:avLst/>
          </a:prstGeom>
          <a:solidFill>
            <a:srgbClr val="FFBA55">
              <a:lumMod val="40000"/>
              <a:lumOff val="60000"/>
            </a:srgbClr>
          </a:solidFill>
          <a:ln w="6350" cap="flat" cmpd="sng" algn="ctr">
            <a:solidFill>
              <a:srgbClr val="FFBA55"/>
            </a:solidFill>
            <a:prstDash val="solid"/>
            <a:miter lim="800000"/>
          </a:ln>
          <a:effectLst/>
        </p:spPr>
        <p:txBody>
          <a:bodyPr rtlCol="0" anchor="ctr"/>
          <a:p>
            <a:pPr algn="ctr"/>
            <a:endParaRPr lang="zh-CN" altLang="en-US" sz="1350">
              <a:latin typeface="思源黑体 CN" panose="020B0500000000000000" charset="-122"/>
              <a:ea typeface="思源黑体 CN" panose="020B0500000000000000" charset="-122"/>
              <a:cs typeface="思源黑体 CN" panose="020B0500000000000000" charset="-122"/>
            </a:endParaRPr>
          </a:p>
        </p:txBody>
      </p:sp>
      <p:sp>
        <p:nvSpPr>
          <p:cNvPr id="192" name="文本框 191"/>
          <p:cNvSpPr txBox="1"/>
          <p:nvPr>
            <p:custDataLst>
              <p:tags r:id="rId34"/>
            </p:custDataLst>
          </p:nvPr>
        </p:nvSpPr>
        <p:spPr>
          <a:xfrm>
            <a:off x="6086951" y="4219099"/>
            <a:ext cx="1890000" cy="324000"/>
          </a:xfrm>
          <a:prstGeom prst="rect">
            <a:avLst/>
          </a:prstGeom>
          <a:noFill/>
        </p:spPr>
        <p:txBody>
          <a:bodyPr wrap="square" bIns="0" rtlCol="0" anchor="ctr" anchorCtr="0">
            <a:normAutofit/>
          </a:bodyPr>
          <a:p>
            <a:pPr lvl="0" algn="r"/>
            <a:r>
              <a:rPr lang="zh-CN" altLang="en-US"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rPr>
              <a:t>其他</a:t>
            </a:r>
            <a:r>
              <a:rPr lang="zh-CN" altLang="en-US"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rPr>
              <a:t>方面应用</a:t>
            </a:r>
            <a:endParaRPr lang="zh-CN" altLang="en-US"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endParaRPr>
          </a:p>
        </p:txBody>
      </p:sp>
      <p:sp>
        <p:nvSpPr>
          <p:cNvPr id="193" name="文本框 192"/>
          <p:cNvSpPr txBox="1"/>
          <p:nvPr>
            <p:custDataLst>
              <p:tags r:id="rId35"/>
            </p:custDataLst>
          </p:nvPr>
        </p:nvSpPr>
        <p:spPr>
          <a:xfrm>
            <a:off x="5013960" y="4542790"/>
            <a:ext cx="3218180" cy="708025"/>
          </a:xfrm>
          <a:prstGeom prst="rect">
            <a:avLst/>
          </a:prstGeom>
          <a:noFill/>
        </p:spPr>
        <p:txBody>
          <a:bodyPr wrap="square" rtlCol="0">
            <a:normAutofit fontScale="25000"/>
          </a:bodyPr>
          <a:p>
            <a:pPr lvl="2" eaLnBrk="1" hangingPunct="1"/>
            <a:r>
              <a:rPr lang="zh-CN" altLang="en-US" sz="3600" b="1" dirty="0">
                <a:latin typeface="宋体" panose="02010600030101010101" pitchFamily="2" charset="-122"/>
                <a:sym typeface="+mn-ea"/>
              </a:rPr>
              <a:t>文法用到了模式识别、模型化处理等方面。</a:t>
            </a:r>
            <a:endParaRPr lang="en-US" altLang="zh-CN" sz="3600" b="1" dirty="0">
              <a:latin typeface="宋体" panose="02010600030101010101" pitchFamily="2" charset="-122"/>
            </a:endParaRPr>
          </a:p>
          <a:p>
            <a:pPr lvl="2" eaLnBrk="1" hangingPunct="1"/>
            <a:r>
              <a:rPr lang="zh-CN" altLang="en-US" sz="3600" b="1" dirty="0">
                <a:latin typeface="宋体" panose="02010600030101010101" pitchFamily="2" charset="-122"/>
                <a:sym typeface="+mn-ea"/>
              </a:rPr>
              <a:t>这些内容是算法描述和分析、计算机复杂性理论、可计算性等研究的基础。</a:t>
            </a:r>
            <a:r>
              <a:rPr lang="zh-CN" altLang="en-US" sz="3600" b="1" dirty="0">
                <a:sym typeface="+mn-ea"/>
              </a:rPr>
              <a:t> </a:t>
            </a:r>
            <a:endParaRPr lang="en-US" altLang="zh-CN" sz="4000" b="1" dirty="0"/>
          </a:p>
          <a:p>
            <a:pPr lvl="0" algn="r">
              <a:lnSpc>
                <a:spcPct val="130000"/>
              </a:lnSpc>
              <a:spcAft>
                <a:spcPts val="1000"/>
              </a:spcAft>
            </a:pPr>
            <a:endParaRPr lang="en-US" altLang="zh-CN" sz="4000" b="1" spc="150" dirty="0">
              <a:solidFill>
                <a:srgbClr val="000000">
                  <a:lumMod val="50000"/>
                  <a:lumOff val="50000"/>
                </a:srgbClr>
              </a:solidFill>
              <a:uFillTx/>
              <a:latin typeface="思源黑体 CN" panose="020B0500000000000000" charset="-122"/>
              <a:ea typeface="思源黑体 CN" panose="020B0500000000000000" charset="-122"/>
              <a:cs typeface="思源黑体 CN" panose="020B0500000000000000" charset="-122"/>
              <a:sym typeface="微软雅黑" panose="020B0503020204020204" charset="-122"/>
            </a:endParaRPr>
          </a:p>
        </p:txBody>
      </p:sp>
      <p:sp>
        <p:nvSpPr>
          <p:cNvPr id="194" name="文本框 193"/>
          <p:cNvSpPr txBox="1"/>
          <p:nvPr>
            <p:custDataLst>
              <p:tags r:id="rId36"/>
            </p:custDataLst>
          </p:nvPr>
        </p:nvSpPr>
        <p:spPr>
          <a:xfrm>
            <a:off x="7754303" y="5234464"/>
            <a:ext cx="810000" cy="297000"/>
          </a:xfrm>
          <a:prstGeom prst="rect">
            <a:avLst/>
          </a:prstGeom>
          <a:noFill/>
        </p:spPr>
        <p:txBody>
          <a:bodyPr wrap="square" bIns="0" rtlCol="0" anchor="t" anchorCtr="0">
            <a:normAutofit fontScale="57500"/>
          </a:bodyPr>
          <a:p>
            <a:pPr lvl="0" algn="ctr"/>
            <a:r>
              <a:rPr lang="en-US" altLang="zh-CN" sz="2100" spc="300">
                <a:solidFill>
                  <a:srgbClr val="FFFFFF"/>
                </a:solidFill>
                <a:uFillTx/>
                <a:latin typeface="思源黑体 CN" panose="020B0500000000000000" charset="-122"/>
                <a:ea typeface="Source Han Sans CN Regular" panose="020B0A00000000000000" charset="-122"/>
                <a:sym typeface="微软雅黑" panose="020B0503020204020204" charset="-122"/>
              </a:rPr>
              <a:t>1960~</a:t>
            </a:r>
            <a:endParaRPr lang="en-US" altLang="zh-CN" sz="2100" spc="300">
              <a:solidFill>
                <a:srgbClr val="FFFFFF"/>
              </a:solidFill>
              <a:uFillTx/>
              <a:latin typeface="思源黑体 CN" panose="020B0500000000000000" charset="-122"/>
              <a:ea typeface="Source Han Sans CN Regular" panose="020B0A00000000000000" charset="-122"/>
              <a:sym typeface="微软雅黑" panose="020B0503020204020204" charset="-122"/>
            </a:endParaRPr>
          </a:p>
        </p:txBody>
      </p:sp>
      <p:sp>
        <p:nvSpPr>
          <p:cNvPr id="195" name="文本框 194"/>
          <p:cNvSpPr txBox="1"/>
          <p:nvPr>
            <p:custDataLst>
              <p:tags r:id="rId37"/>
            </p:custDataLst>
          </p:nvPr>
        </p:nvSpPr>
        <p:spPr>
          <a:xfrm>
            <a:off x="1126808" y="2617470"/>
            <a:ext cx="1890000" cy="324000"/>
          </a:xfrm>
          <a:prstGeom prst="rect">
            <a:avLst/>
          </a:prstGeom>
          <a:noFill/>
        </p:spPr>
        <p:txBody>
          <a:bodyPr wrap="square" bIns="0" rtlCol="0" anchor="ctr" anchorCtr="0">
            <a:normAutofit fontScale="90000"/>
          </a:bodyPr>
          <a:p>
            <a:pPr lvl="0" algn="l"/>
            <a:r>
              <a:rPr lang="zh-CN" altLang="en-US"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rPr>
              <a:t>语言学家</a:t>
            </a:r>
            <a:r>
              <a:rPr lang="en-US" altLang="zh-CN"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rPr>
              <a:t>Chomsky</a:t>
            </a:r>
            <a:endParaRPr lang="en-US" altLang="zh-CN" sz="1350" b="1" spc="300">
              <a:solidFill>
                <a:srgbClr val="000000">
                  <a:lumMod val="75000"/>
                  <a:lumOff val="25000"/>
                </a:srgbClr>
              </a:solidFill>
              <a:uFillTx/>
              <a:latin typeface="思源黑体 CN Bold" panose="020B0800000000000000" charset="-122"/>
              <a:ea typeface="思源黑体 CN Bold" panose="020B0800000000000000" charset="-122"/>
              <a:cs typeface="思源黑体 CN" panose="020B0500000000000000" charset="-122"/>
              <a:sym typeface="微软雅黑" panose="020B0503020204020204" charset="-122"/>
            </a:endParaRPr>
          </a:p>
        </p:txBody>
      </p:sp>
      <p:sp>
        <p:nvSpPr>
          <p:cNvPr id="196" name="文本框 195"/>
          <p:cNvSpPr txBox="1"/>
          <p:nvPr>
            <p:custDataLst>
              <p:tags r:id="rId38"/>
            </p:custDataLst>
          </p:nvPr>
        </p:nvSpPr>
        <p:spPr>
          <a:xfrm>
            <a:off x="261461" y="1193483"/>
            <a:ext cx="8621078" cy="554355"/>
          </a:xfrm>
          <a:prstGeom prst="rect">
            <a:avLst/>
          </a:prstGeom>
          <a:noFill/>
        </p:spPr>
        <p:txBody>
          <a:bodyPr wrap="square" bIns="0" rtlCol="0" anchor="ctr" anchorCtr="0">
            <a:normAutofit/>
          </a:bodyPr>
          <a:p>
            <a:pPr algn="ctr"/>
            <a:r>
              <a:rPr lang="zh-CN" altLang="en-US" sz="2700" b="1" spc="300">
                <a:solidFill>
                  <a:schemeClr val="tx2"/>
                </a:solidFill>
                <a:effectLst/>
                <a:uFillTx/>
                <a:latin typeface="思源黑体 CN Bold" panose="020B0800000000000000" charset="-122"/>
                <a:ea typeface="思源黑体 CN Bold" panose="020B0800000000000000" charset="-122"/>
                <a:cs typeface="思源黑体 CN Bold" panose="020B0800000000000000" charset="-122"/>
              </a:rPr>
              <a:t>形式语言的发展历史</a:t>
            </a:r>
            <a:endParaRPr lang="zh-CN" altLang="en-US" sz="2700" b="1" spc="300">
              <a:solidFill>
                <a:schemeClr val="tx2"/>
              </a:solidFill>
              <a:effectLst/>
              <a:uFillTx/>
              <a:latin typeface="思源黑体 CN Bold" panose="020B0800000000000000" charset="-122"/>
              <a:ea typeface="思源黑体 CN Bold" panose="020B0800000000000000" charset="-122"/>
              <a:cs typeface="思源黑体 CN Bold" panose="020B0800000000000000"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标题 1"/>
          <p:cNvSpPr>
            <a:spLocks noGrp="1"/>
          </p:cNvSpPr>
          <p:nvPr>
            <p:ph type="title"/>
          </p:nvPr>
        </p:nvSpPr>
        <p:spPr/>
        <p:txBody>
          <a:bodyPr vert="horz" wrap="square" lIns="91440" tIns="45720" rIns="91440" bIns="45720" anchor="b" anchorCtr="0"/>
          <a:p>
            <a:r>
              <a:rPr lang="zh-CN" altLang="en-US" dirty="0"/>
              <a:t>微软对联（</a:t>
            </a:r>
            <a:r>
              <a:rPr lang="en-US" altLang="zh-CN" dirty="0"/>
              <a:t>4</a:t>
            </a:r>
            <a:r>
              <a:rPr lang="zh-CN" altLang="en-US" dirty="0"/>
              <a:t>）</a:t>
            </a:r>
            <a:endParaRPr lang="zh-CN" altLang="en-US" dirty="0"/>
          </a:p>
        </p:txBody>
      </p:sp>
      <p:sp>
        <p:nvSpPr>
          <p:cNvPr id="35843" name="内容占位符 2"/>
          <p:cNvSpPr>
            <a:spLocks noGrp="1"/>
          </p:cNvSpPr>
          <p:nvPr>
            <p:ph idx="1"/>
          </p:nvPr>
        </p:nvSpPr>
        <p:spPr/>
        <p:txBody>
          <a:bodyPr vert="horz" wrap="square" lIns="91440" tIns="45720" rIns="91440" bIns="45720" anchor="t" anchorCtr="0"/>
          <a:p>
            <a:endParaRPr lang="zh-CN" altLang="en-US" dirty="0"/>
          </a:p>
        </p:txBody>
      </p:sp>
      <p:sp>
        <p:nvSpPr>
          <p:cNvPr id="35844"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5845"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5846"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pic>
        <p:nvPicPr>
          <p:cNvPr id="35847" name="图片 6"/>
          <p:cNvPicPr>
            <a:picLocks noChangeAspect="1"/>
          </p:cNvPicPr>
          <p:nvPr/>
        </p:nvPicPr>
        <p:blipFill>
          <a:blip r:embed="rId1"/>
          <a:stretch>
            <a:fillRect/>
          </a:stretch>
        </p:blipFill>
        <p:spPr>
          <a:xfrm>
            <a:off x="723900" y="1157288"/>
            <a:ext cx="7562850" cy="5472112"/>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6867"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6868"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6869" name="Rectangle 2"/>
          <p:cNvSpPr>
            <a:spLocks noGrp="1"/>
          </p:cNvSpPr>
          <p:nvPr>
            <p:ph type="title"/>
          </p:nvPr>
        </p:nvSpPr>
        <p:spPr/>
        <p:txBody>
          <a:bodyPr vert="horz" wrap="square" lIns="91440" tIns="45720" rIns="91440" bIns="45720" anchor="b" anchorCtr="0"/>
          <a:p>
            <a:pPr eaLnBrk="1" hangingPunct="1"/>
            <a:r>
              <a:rPr lang="zh-CN" altLang="en-US" b="1" dirty="0"/>
              <a:t>图灵测试 </a:t>
            </a:r>
            <a:r>
              <a:rPr lang="en-US" altLang="zh-CN" b="1" dirty="0"/>
              <a:t>(1)</a:t>
            </a:r>
            <a:endParaRPr lang="zh-CN" altLang="en-US" b="1" dirty="0"/>
          </a:p>
        </p:txBody>
      </p:sp>
      <p:sp>
        <p:nvSpPr>
          <p:cNvPr id="36870" name="Rectangle 3"/>
          <p:cNvSpPr>
            <a:spLocks noGrp="1"/>
          </p:cNvSpPr>
          <p:nvPr>
            <p:ph idx="1"/>
          </p:nvPr>
        </p:nvSpPr>
        <p:spPr>
          <a:xfrm>
            <a:off x="381000" y="1371600"/>
            <a:ext cx="8534400" cy="5029200"/>
          </a:xfrm>
        </p:spPr>
        <p:txBody>
          <a:bodyPr vert="horz" wrap="square" lIns="91440" tIns="45720" rIns="91440" bIns="45720" anchor="t" anchorCtr="0"/>
          <a:p>
            <a:pPr eaLnBrk="1" hangingPunct="1"/>
            <a:r>
              <a:rPr lang="zh-CN" altLang="en-US" b="0" dirty="0">
                <a:solidFill>
                  <a:srgbClr val="333399"/>
                </a:solidFill>
                <a:latin typeface="Arial" panose="020B0604020202020204" pitchFamily="34" charset="0"/>
              </a:rPr>
              <a:t>问：请给我写出有关“第四号桥”主题的十四行诗。</a:t>
            </a:r>
            <a:endParaRPr lang="zh-CN" altLang="en-US" b="0" dirty="0">
              <a:solidFill>
                <a:srgbClr val="333399"/>
              </a:solidFill>
              <a:latin typeface="Arial" panose="020B0604020202020204" pitchFamily="34" charset="0"/>
            </a:endParaRPr>
          </a:p>
          <a:p>
            <a:pPr eaLnBrk="1" hangingPunct="1"/>
            <a:r>
              <a:rPr lang="zh-CN" altLang="en-US" b="0" dirty="0">
                <a:solidFill>
                  <a:srgbClr val="333399"/>
                </a:solidFill>
                <a:latin typeface="Arial" panose="020B0604020202020204" pitchFamily="34" charset="0"/>
              </a:rPr>
              <a:t>答：不要问我这道题，我从来不会写诗。</a:t>
            </a:r>
            <a:endParaRPr lang="zh-CN" altLang="en-US" b="0" dirty="0">
              <a:solidFill>
                <a:srgbClr val="333399"/>
              </a:solidFill>
              <a:latin typeface="Arial" panose="020B0604020202020204" pitchFamily="34" charset="0"/>
            </a:endParaRPr>
          </a:p>
          <a:p>
            <a:pPr eaLnBrk="1" hangingPunct="1"/>
            <a:r>
              <a:rPr lang="zh-CN" altLang="en-US" b="0" dirty="0">
                <a:solidFill>
                  <a:srgbClr val="333399"/>
                </a:solidFill>
                <a:latin typeface="Arial" panose="020B0604020202020204" pitchFamily="34" charset="0"/>
              </a:rPr>
              <a:t>问：</a:t>
            </a:r>
            <a:r>
              <a:rPr lang="en-US" altLang="zh-CN" b="0" dirty="0">
                <a:solidFill>
                  <a:srgbClr val="333399"/>
                </a:solidFill>
                <a:latin typeface="Arial" panose="020B0604020202020204" pitchFamily="34" charset="0"/>
              </a:rPr>
              <a:t>34957</a:t>
            </a:r>
            <a:r>
              <a:rPr lang="zh-CN" altLang="en-US" b="0" dirty="0">
                <a:solidFill>
                  <a:srgbClr val="333399"/>
                </a:solidFill>
                <a:latin typeface="Arial" panose="020B0604020202020204" pitchFamily="34" charset="0"/>
              </a:rPr>
              <a:t>加</a:t>
            </a:r>
            <a:r>
              <a:rPr lang="en-US" altLang="zh-CN" b="0" dirty="0">
                <a:solidFill>
                  <a:srgbClr val="333399"/>
                </a:solidFill>
                <a:latin typeface="Arial" panose="020B0604020202020204" pitchFamily="34" charset="0"/>
              </a:rPr>
              <a:t>70764</a:t>
            </a:r>
            <a:r>
              <a:rPr lang="zh-CN" altLang="en-US" b="0" dirty="0">
                <a:solidFill>
                  <a:srgbClr val="333399"/>
                </a:solidFill>
                <a:latin typeface="Arial" panose="020B0604020202020204" pitchFamily="34" charset="0"/>
              </a:rPr>
              <a:t>等于多少？</a:t>
            </a:r>
            <a:endParaRPr lang="zh-CN" altLang="en-US" b="0" dirty="0">
              <a:solidFill>
                <a:srgbClr val="333399"/>
              </a:solidFill>
              <a:latin typeface="Arial" panose="020B0604020202020204" pitchFamily="34" charset="0"/>
            </a:endParaRPr>
          </a:p>
          <a:p>
            <a:pPr eaLnBrk="1" hangingPunct="1"/>
            <a:r>
              <a:rPr lang="zh-CN" altLang="en-US" b="0" dirty="0">
                <a:solidFill>
                  <a:srgbClr val="333399"/>
                </a:solidFill>
                <a:latin typeface="Arial" panose="020B0604020202020204" pitchFamily="34" charset="0"/>
              </a:rPr>
              <a:t>答：（停</a:t>
            </a:r>
            <a:r>
              <a:rPr lang="en-US" altLang="zh-CN" b="0" dirty="0">
                <a:solidFill>
                  <a:srgbClr val="333399"/>
                </a:solidFill>
                <a:latin typeface="Arial" panose="020B0604020202020204" pitchFamily="34" charset="0"/>
              </a:rPr>
              <a:t>30</a:t>
            </a:r>
            <a:r>
              <a:rPr lang="zh-CN" altLang="en-US" b="0" dirty="0">
                <a:solidFill>
                  <a:srgbClr val="333399"/>
                </a:solidFill>
                <a:latin typeface="Arial" panose="020B0604020202020204" pitchFamily="34" charset="0"/>
              </a:rPr>
              <a:t>秒后）</a:t>
            </a:r>
            <a:r>
              <a:rPr lang="en-US" altLang="zh-CN" b="0" dirty="0">
                <a:solidFill>
                  <a:srgbClr val="333399"/>
                </a:solidFill>
                <a:latin typeface="Arial" panose="020B0604020202020204" pitchFamily="34" charset="0"/>
              </a:rPr>
              <a:t>105721</a:t>
            </a:r>
            <a:endParaRPr lang="en-US" altLang="zh-CN" b="0" dirty="0">
              <a:solidFill>
                <a:srgbClr val="333399"/>
              </a:solidFill>
              <a:latin typeface="Arial" panose="020B0604020202020204" pitchFamily="34" charset="0"/>
            </a:endParaRPr>
          </a:p>
          <a:p>
            <a:pPr eaLnBrk="1" hangingPunct="1"/>
            <a:r>
              <a:rPr lang="zh-CN" altLang="en-US" b="0" dirty="0">
                <a:solidFill>
                  <a:srgbClr val="333399"/>
                </a:solidFill>
                <a:latin typeface="Arial" panose="020B0604020202020204" pitchFamily="34" charset="0"/>
              </a:rPr>
              <a:t>问：你会下国际象棋吗？</a:t>
            </a:r>
            <a:endParaRPr lang="zh-CN" altLang="en-US" b="0" dirty="0">
              <a:solidFill>
                <a:srgbClr val="333399"/>
              </a:solidFill>
              <a:latin typeface="Arial" panose="020B0604020202020204" pitchFamily="34" charset="0"/>
            </a:endParaRPr>
          </a:p>
          <a:p>
            <a:pPr eaLnBrk="1" hangingPunct="1"/>
            <a:r>
              <a:rPr lang="zh-CN" altLang="en-US" b="0" dirty="0">
                <a:solidFill>
                  <a:srgbClr val="333399"/>
                </a:solidFill>
                <a:latin typeface="Arial" panose="020B0604020202020204" pitchFamily="34" charset="0"/>
              </a:rPr>
              <a:t>答：是的。</a:t>
            </a:r>
            <a:endParaRPr lang="zh-CN" altLang="en-US" b="0" dirty="0">
              <a:solidFill>
                <a:srgbClr val="333399"/>
              </a:solidFill>
              <a:latin typeface="Arial" panose="020B0604020202020204" pitchFamily="34" charset="0"/>
            </a:endParaRPr>
          </a:p>
          <a:p>
            <a:pPr eaLnBrk="1" hangingPunct="1"/>
            <a:r>
              <a:rPr lang="zh-CN" altLang="en-US" b="0" dirty="0">
                <a:solidFill>
                  <a:srgbClr val="333399"/>
                </a:solidFill>
                <a:latin typeface="Arial" panose="020B0604020202020204" pitchFamily="34" charset="0"/>
              </a:rPr>
              <a:t>问：我在我的</a:t>
            </a:r>
            <a:r>
              <a:rPr lang="en-US" altLang="zh-CN" b="0" dirty="0">
                <a:solidFill>
                  <a:srgbClr val="333399"/>
                </a:solidFill>
                <a:latin typeface="Arial" panose="020B0604020202020204" pitchFamily="34" charset="0"/>
              </a:rPr>
              <a:t>K1</a:t>
            </a:r>
            <a:r>
              <a:rPr lang="zh-CN" altLang="en-US" b="0" dirty="0">
                <a:solidFill>
                  <a:srgbClr val="333399"/>
                </a:solidFill>
                <a:latin typeface="Arial" panose="020B0604020202020204" pitchFamily="34" charset="0"/>
              </a:rPr>
              <a:t>处有棋子</a:t>
            </a:r>
            <a:r>
              <a:rPr lang="en-US" altLang="zh-CN" b="0" dirty="0">
                <a:solidFill>
                  <a:srgbClr val="333399"/>
                </a:solidFill>
                <a:latin typeface="Arial" panose="020B0604020202020204" pitchFamily="34" charset="0"/>
              </a:rPr>
              <a:t>K</a:t>
            </a:r>
            <a:r>
              <a:rPr lang="zh-CN" altLang="en-US" b="0" dirty="0">
                <a:solidFill>
                  <a:srgbClr val="333399"/>
                </a:solidFill>
                <a:latin typeface="Arial" panose="020B0604020202020204" pitchFamily="34" charset="0"/>
              </a:rPr>
              <a:t>；你仅在</a:t>
            </a:r>
            <a:r>
              <a:rPr lang="en-US" altLang="zh-CN" b="0" dirty="0">
                <a:solidFill>
                  <a:srgbClr val="333399"/>
                </a:solidFill>
                <a:latin typeface="Arial" panose="020B0604020202020204" pitchFamily="34" charset="0"/>
              </a:rPr>
              <a:t>K6</a:t>
            </a:r>
            <a:r>
              <a:rPr lang="zh-CN" altLang="en-US" b="0" dirty="0">
                <a:solidFill>
                  <a:srgbClr val="333399"/>
                </a:solidFill>
                <a:latin typeface="Arial" panose="020B0604020202020204" pitchFamily="34" charset="0"/>
              </a:rPr>
              <a:t>处有棋子</a:t>
            </a:r>
            <a:r>
              <a:rPr lang="en-US" altLang="zh-CN" b="0" dirty="0">
                <a:solidFill>
                  <a:srgbClr val="333399"/>
                </a:solidFill>
                <a:latin typeface="Arial" panose="020B0604020202020204" pitchFamily="34" charset="0"/>
              </a:rPr>
              <a:t>K</a:t>
            </a:r>
            <a:r>
              <a:rPr lang="zh-CN" altLang="en-US" b="0" dirty="0">
                <a:solidFill>
                  <a:srgbClr val="333399"/>
                </a:solidFill>
                <a:latin typeface="Arial" panose="020B0604020202020204" pitchFamily="34" charset="0"/>
              </a:rPr>
              <a:t>，在</a:t>
            </a:r>
            <a:r>
              <a:rPr lang="en-US" altLang="zh-CN" b="0" dirty="0">
                <a:solidFill>
                  <a:srgbClr val="333399"/>
                </a:solidFill>
                <a:latin typeface="Arial" panose="020B0604020202020204" pitchFamily="34" charset="0"/>
              </a:rPr>
              <a:t>R1</a:t>
            </a:r>
            <a:r>
              <a:rPr lang="zh-CN" altLang="en-US" b="0" dirty="0">
                <a:solidFill>
                  <a:srgbClr val="333399"/>
                </a:solidFill>
                <a:latin typeface="Arial" panose="020B0604020202020204" pitchFamily="34" charset="0"/>
              </a:rPr>
              <a:t>处有棋子</a:t>
            </a:r>
            <a:r>
              <a:rPr lang="en-US" altLang="zh-CN" b="0" dirty="0">
                <a:solidFill>
                  <a:srgbClr val="333399"/>
                </a:solidFill>
                <a:latin typeface="Arial" panose="020B0604020202020204" pitchFamily="34" charset="0"/>
              </a:rPr>
              <a:t>R</a:t>
            </a:r>
            <a:r>
              <a:rPr lang="zh-CN" altLang="en-US" b="0" dirty="0">
                <a:solidFill>
                  <a:srgbClr val="333399"/>
                </a:solidFill>
                <a:latin typeface="Arial" panose="020B0604020202020204" pitchFamily="34" charset="0"/>
              </a:rPr>
              <a:t>。现在轮到你走，你应该下那步棋？</a:t>
            </a:r>
            <a:endParaRPr lang="zh-CN" altLang="en-US" b="0" dirty="0">
              <a:solidFill>
                <a:srgbClr val="333399"/>
              </a:solidFill>
              <a:latin typeface="Arial" panose="020B0604020202020204" pitchFamily="34" charset="0"/>
            </a:endParaRPr>
          </a:p>
          <a:p>
            <a:pPr eaLnBrk="1" hangingPunct="1"/>
            <a:r>
              <a:rPr lang="zh-CN" altLang="en-US" b="0" dirty="0">
                <a:solidFill>
                  <a:srgbClr val="333399"/>
                </a:solidFill>
                <a:latin typeface="Arial" panose="020B0604020202020204" pitchFamily="34" charset="0"/>
              </a:rPr>
              <a:t>答：（停</a:t>
            </a:r>
            <a:r>
              <a:rPr lang="en-US" altLang="zh-CN" b="0" dirty="0">
                <a:solidFill>
                  <a:srgbClr val="333399"/>
                </a:solidFill>
                <a:latin typeface="Arial" panose="020B0604020202020204" pitchFamily="34" charset="0"/>
              </a:rPr>
              <a:t>15</a:t>
            </a:r>
            <a:r>
              <a:rPr lang="zh-CN" altLang="en-US" b="0" dirty="0">
                <a:solidFill>
                  <a:srgbClr val="333399"/>
                </a:solidFill>
                <a:latin typeface="Arial" panose="020B0604020202020204" pitchFamily="34" charset="0"/>
              </a:rPr>
              <a:t>秒钟后）棋子</a:t>
            </a:r>
            <a:r>
              <a:rPr lang="en-US" altLang="zh-CN" b="0" dirty="0">
                <a:solidFill>
                  <a:srgbClr val="333399"/>
                </a:solidFill>
                <a:latin typeface="Arial" panose="020B0604020202020204" pitchFamily="34" charset="0"/>
              </a:rPr>
              <a:t>R</a:t>
            </a:r>
            <a:r>
              <a:rPr lang="zh-CN" altLang="en-US" b="0" dirty="0">
                <a:solidFill>
                  <a:srgbClr val="333399"/>
                </a:solidFill>
                <a:latin typeface="Arial" panose="020B0604020202020204" pitchFamily="34" charset="0"/>
              </a:rPr>
              <a:t>走到</a:t>
            </a:r>
            <a:r>
              <a:rPr lang="en-US" altLang="zh-CN" b="0" dirty="0">
                <a:solidFill>
                  <a:srgbClr val="333399"/>
                </a:solidFill>
                <a:latin typeface="Arial" panose="020B0604020202020204" pitchFamily="34" charset="0"/>
              </a:rPr>
              <a:t>R8</a:t>
            </a:r>
            <a:r>
              <a:rPr lang="zh-CN" altLang="en-US" b="0" dirty="0">
                <a:solidFill>
                  <a:srgbClr val="333399"/>
                </a:solidFill>
                <a:latin typeface="Arial" panose="020B0604020202020204" pitchFamily="34" charset="0"/>
              </a:rPr>
              <a:t>处，将军！</a:t>
            </a:r>
            <a:endParaRPr lang="zh-CN" altLang="en-US" b="0" dirty="0">
              <a:solidFill>
                <a:srgbClr val="333399"/>
              </a:solidFill>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7891"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7892"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7893" name="Rectangle 2"/>
          <p:cNvSpPr>
            <a:spLocks noGrp="1"/>
          </p:cNvSpPr>
          <p:nvPr>
            <p:ph type="title"/>
          </p:nvPr>
        </p:nvSpPr>
        <p:spPr/>
        <p:txBody>
          <a:bodyPr vert="horz" wrap="square" lIns="91440" tIns="45720" rIns="91440" bIns="45720" anchor="b" anchorCtr="0"/>
          <a:p>
            <a:pPr eaLnBrk="1" hangingPunct="1"/>
            <a:r>
              <a:rPr lang="zh-CN" altLang="en-US" b="1" dirty="0"/>
              <a:t>图灵测试 </a:t>
            </a:r>
            <a:r>
              <a:rPr lang="en-US" altLang="zh-CN" b="1" dirty="0"/>
              <a:t>(2)</a:t>
            </a:r>
            <a:endParaRPr lang="zh-CN" altLang="en-US" b="1" dirty="0"/>
          </a:p>
        </p:txBody>
      </p:sp>
      <p:sp>
        <p:nvSpPr>
          <p:cNvPr id="37894" name="Rectangle 3"/>
          <p:cNvSpPr>
            <a:spLocks noGrp="1"/>
          </p:cNvSpPr>
          <p:nvPr>
            <p:ph idx="1"/>
          </p:nvPr>
        </p:nvSpPr>
        <p:spPr>
          <a:xfrm>
            <a:off x="381000" y="1371600"/>
            <a:ext cx="8534400" cy="5029200"/>
          </a:xfrm>
        </p:spPr>
        <p:txBody>
          <a:bodyPr vert="horz" wrap="square" lIns="91440" tIns="45720" rIns="91440" bIns="45720" anchor="t" anchorCtr="0"/>
          <a:p>
            <a:pPr eaLnBrk="1" hangingPunct="1"/>
            <a:endParaRPr lang="en-US" altLang="zh-CN" b="0" dirty="0"/>
          </a:p>
          <a:p>
            <a:pPr eaLnBrk="1" hangingPunct="1"/>
            <a:r>
              <a:rPr lang="zh-CN" altLang="en-US" sz="3200" b="0" dirty="0">
                <a:solidFill>
                  <a:srgbClr val="333399"/>
                </a:solidFill>
                <a:latin typeface="Arial" panose="020B0604020202020204" pitchFamily="34" charset="0"/>
              </a:rPr>
              <a:t>问：你会下国际象棋吗？</a:t>
            </a:r>
            <a:endParaRPr lang="zh-CN" altLang="en-US" sz="3200" b="0" dirty="0">
              <a:solidFill>
                <a:srgbClr val="333399"/>
              </a:solidFill>
              <a:latin typeface="Arial" panose="020B0604020202020204" pitchFamily="34" charset="0"/>
            </a:endParaRPr>
          </a:p>
          <a:p>
            <a:pPr eaLnBrk="1" hangingPunct="1"/>
            <a:r>
              <a:rPr lang="zh-CN" altLang="en-US" sz="3200" b="0" dirty="0">
                <a:solidFill>
                  <a:srgbClr val="333399"/>
                </a:solidFill>
                <a:latin typeface="Arial" panose="020B0604020202020204" pitchFamily="34" charset="0"/>
              </a:rPr>
              <a:t>答：是的。</a:t>
            </a:r>
            <a:endParaRPr lang="zh-CN" altLang="en-US" sz="3200" b="0" dirty="0">
              <a:solidFill>
                <a:srgbClr val="333399"/>
              </a:solidFill>
              <a:latin typeface="Arial" panose="020B0604020202020204" pitchFamily="34" charset="0"/>
            </a:endParaRPr>
          </a:p>
          <a:p>
            <a:pPr eaLnBrk="1" hangingPunct="1"/>
            <a:r>
              <a:rPr lang="zh-CN" altLang="en-US" sz="3200" b="0" dirty="0">
                <a:solidFill>
                  <a:srgbClr val="333399"/>
                </a:solidFill>
                <a:latin typeface="Arial" panose="020B0604020202020204" pitchFamily="34" charset="0"/>
              </a:rPr>
              <a:t>问：你会下国际象棋吗？</a:t>
            </a:r>
            <a:endParaRPr lang="zh-CN" altLang="en-US" sz="3200" b="0" dirty="0">
              <a:solidFill>
                <a:srgbClr val="333399"/>
              </a:solidFill>
              <a:latin typeface="Arial" panose="020B0604020202020204" pitchFamily="34" charset="0"/>
            </a:endParaRPr>
          </a:p>
          <a:p>
            <a:pPr eaLnBrk="1" hangingPunct="1"/>
            <a:r>
              <a:rPr lang="zh-CN" altLang="en-US" sz="3200" b="0" dirty="0">
                <a:solidFill>
                  <a:srgbClr val="333399"/>
                </a:solidFill>
                <a:latin typeface="Arial" panose="020B0604020202020204" pitchFamily="34" charset="0"/>
              </a:rPr>
              <a:t>答：是的。</a:t>
            </a:r>
            <a:endParaRPr lang="zh-CN" altLang="en-US" sz="3200" b="0" dirty="0">
              <a:solidFill>
                <a:srgbClr val="333399"/>
              </a:solidFill>
              <a:latin typeface="Arial" panose="020B0604020202020204" pitchFamily="34" charset="0"/>
            </a:endParaRPr>
          </a:p>
          <a:p>
            <a:pPr eaLnBrk="1" hangingPunct="1"/>
            <a:r>
              <a:rPr lang="zh-CN" altLang="en-US" sz="3200" b="0" dirty="0">
                <a:solidFill>
                  <a:srgbClr val="333399"/>
                </a:solidFill>
                <a:latin typeface="Arial" panose="020B0604020202020204" pitchFamily="34" charset="0"/>
              </a:rPr>
              <a:t>问：请再次回答，你会下国际象棋吗？</a:t>
            </a:r>
            <a:endParaRPr lang="zh-CN" altLang="en-US" sz="3200" b="0" dirty="0">
              <a:solidFill>
                <a:srgbClr val="333399"/>
              </a:solidFill>
              <a:latin typeface="Arial" panose="020B0604020202020204" pitchFamily="34" charset="0"/>
            </a:endParaRPr>
          </a:p>
          <a:p>
            <a:pPr eaLnBrk="1" hangingPunct="1"/>
            <a:r>
              <a:rPr lang="zh-CN" altLang="en-US" sz="3200" b="0" dirty="0">
                <a:solidFill>
                  <a:srgbClr val="333399"/>
                </a:solidFill>
                <a:latin typeface="Arial" panose="020B0604020202020204" pitchFamily="34" charset="0"/>
              </a:rPr>
              <a:t>答：是的。</a:t>
            </a:r>
            <a:endParaRPr lang="zh-CN" altLang="en-US" sz="3200" b="0" dirty="0">
              <a:solidFill>
                <a:srgbClr val="333399"/>
              </a:solidFill>
              <a:latin typeface="Arial" panose="020B0604020202020204" pitchFamily="34" charset="0"/>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8915"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8916"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38917" name="Rectangle 2"/>
          <p:cNvSpPr>
            <a:spLocks noGrp="1"/>
          </p:cNvSpPr>
          <p:nvPr>
            <p:ph type="title"/>
          </p:nvPr>
        </p:nvSpPr>
        <p:spPr/>
        <p:txBody>
          <a:bodyPr vert="horz" wrap="square" lIns="91440" tIns="45720" rIns="91440" bIns="45720" anchor="b" anchorCtr="0"/>
          <a:p>
            <a:pPr eaLnBrk="1" hangingPunct="1"/>
            <a:r>
              <a:rPr lang="zh-CN" altLang="en-US" b="1" dirty="0"/>
              <a:t>图灵测试 </a:t>
            </a:r>
            <a:r>
              <a:rPr lang="en-US" altLang="zh-CN" b="1" dirty="0"/>
              <a:t>(3)</a:t>
            </a:r>
            <a:endParaRPr lang="zh-CN" altLang="en-US" b="1" dirty="0"/>
          </a:p>
        </p:txBody>
      </p:sp>
      <p:sp>
        <p:nvSpPr>
          <p:cNvPr id="38918" name="Rectangle 3"/>
          <p:cNvSpPr>
            <a:spLocks noGrp="1"/>
          </p:cNvSpPr>
          <p:nvPr>
            <p:ph idx="1"/>
          </p:nvPr>
        </p:nvSpPr>
        <p:spPr>
          <a:xfrm>
            <a:off x="381000" y="1371600"/>
            <a:ext cx="8534400" cy="5029200"/>
          </a:xfrm>
        </p:spPr>
        <p:txBody>
          <a:bodyPr vert="horz" wrap="square" lIns="91440" tIns="45720" rIns="91440" bIns="45720" anchor="t" anchorCtr="0"/>
          <a:p>
            <a:pPr eaLnBrk="1" hangingPunct="1"/>
            <a:r>
              <a:rPr lang="zh-CN" altLang="en-US" sz="3200" b="0" dirty="0">
                <a:solidFill>
                  <a:srgbClr val="333399"/>
                </a:solidFill>
                <a:latin typeface="Arial" panose="020B0604020202020204" pitchFamily="34" charset="0"/>
              </a:rPr>
              <a:t>问：你会下国际象棋吗？</a:t>
            </a:r>
            <a:endParaRPr lang="zh-CN" altLang="en-US" sz="3200" b="0" dirty="0">
              <a:solidFill>
                <a:srgbClr val="333399"/>
              </a:solidFill>
              <a:latin typeface="Arial" panose="020B0604020202020204" pitchFamily="34" charset="0"/>
            </a:endParaRPr>
          </a:p>
          <a:p>
            <a:pPr eaLnBrk="1" hangingPunct="1"/>
            <a:r>
              <a:rPr lang="zh-CN" altLang="en-US" sz="3200" b="0" dirty="0">
                <a:solidFill>
                  <a:srgbClr val="333399"/>
                </a:solidFill>
                <a:latin typeface="Arial" panose="020B0604020202020204" pitchFamily="34" charset="0"/>
              </a:rPr>
              <a:t>答：是的。</a:t>
            </a:r>
            <a:endParaRPr lang="zh-CN" altLang="en-US" sz="3200" b="0" dirty="0">
              <a:solidFill>
                <a:srgbClr val="333399"/>
              </a:solidFill>
              <a:latin typeface="Arial" panose="020B0604020202020204" pitchFamily="34" charset="0"/>
            </a:endParaRPr>
          </a:p>
          <a:p>
            <a:pPr eaLnBrk="1" hangingPunct="1"/>
            <a:r>
              <a:rPr lang="zh-CN" altLang="en-US" sz="3200" b="0" dirty="0">
                <a:solidFill>
                  <a:srgbClr val="333399"/>
                </a:solidFill>
                <a:latin typeface="Arial" panose="020B0604020202020204" pitchFamily="34" charset="0"/>
              </a:rPr>
              <a:t>问：你会下国际象棋吗？</a:t>
            </a:r>
            <a:endParaRPr lang="zh-CN" altLang="en-US" sz="3200" b="0" dirty="0">
              <a:solidFill>
                <a:srgbClr val="333399"/>
              </a:solidFill>
              <a:latin typeface="Arial" panose="020B0604020202020204" pitchFamily="34" charset="0"/>
            </a:endParaRPr>
          </a:p>
          <a:p>
            <a:pPr eaLnBrk="1" hangingPunct="1"/>
            <a:r>
              <a:rPr lang="zh-CN" altLang="en-US" sz="3200" b="0" dirty="0">
                <a:solidFill>
                  <a:srgbClr val="333399"/>
                </a:solidFill>
                <a:latin typeface="Arial" panose="020B0604020202020204" pitchFamily="34" charset="0"/>
              </a:rPr>
              <a:t>答：是的，我不是已经说过了吗？</a:t>
            </a:r>
            <a:endParaRPr lang="zh-CN" altLang="en-US" sz="3200" b="0" dirty="0">
              <a:solidFill>
                <a:srgbClr val="333399"/>
              </a:solidFill>
              <a:latin typeface="Arial" panose="020B0604020202020204" pitchFamily="34" charset="0"/>
            </a:endParaRPr>
          </a:p>
          <a:p>
            <a:pPr eaLnBrk="1" hangingPunct="1"/>
            <a:r>
              <a:rPr lang="zh-CN" altLang="en-US" sz="3200" b="0" dirty="0">
                <a:solidFill>
                  <a:srgbClr val="333399"/>
                </a:solidFill>
                <a:latin typeface="Arial" panose="020B0604020202020204" pitchFamily="34" charset="0"/>
              </a:rPr>
              <a:t>问：请再次回答，你会下国际象棋吗？</a:t>
            </a:r>
            <a:endParaRPr lang="zh-CN" altLang="en-US" sz="3200" b="0" dirty="0">
              <a:solidFill>
                <a:srgbClr val="333399"/>
              </a:solidFill>
              <a:latin typeface="Arial" panose="020B0604020202020204" pitchFamily="34" charset="0"/>
            </a:endParaRPr>
          </a:p>
          <a:p>
            <a:pPr eaLnBrk="1" hangingPunct="1"/>
            <a:r>
              <a:rPr lang="zh-CN" altLang="en-US" sz="3200" b="0" dirty="0">
                <a:solidFill>
                  <a:srgbClr val="333399"/>
                </a:solidFill>
                <a:latin typeface="Arial" panose="020B0604020202020204" pitchFamily="34" charset="0"/>
              </a:rPr>
              <a:t>答：你烦不烦，干嘛老提同样的问题。</a:t>
            </a:r>
            <a:endParaRPr lang="zh-CN" altLang="en-US" sz="3200" b="0" dirty="0">
              <a:solidFill>
                <a:srgbClr val="333399"/>
              </a:solidFill>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b" anchorCtr="0"/>
          <a:p>
            <a:endParaRPr lang="en-US" altLang="zh-CN" dirty="0"/>
          </a:p>
        </p:txBody>
      </p:sp>
      <p:sp>
        <p:nvSpPr>
          <p:cNvPr id="3" name="内容占位符 2"/>
          <p:cNvSpPr>
            <a:spLocks noGrp="1"/>
          </p:cNvSpPr>
          <p:nvPr>
            <p:ph idx="1"/>
          </p:nvPr>
        </p:nvSpPr>
        <p:spPr>
          <a:xfrm>
            <a:off x="35560" y="1196975"/>
            <a:ext cx="9058275" cy="5029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lang="zh-CN" altLang="zh-CN" sz="2400" dirty="0">
                <a:sym typeface="+mn-ea"/>
              </a:rPr>
              <a:t>微软</a:t>
            </a:r>
            <a:r>
              <a:rPr lang="zh-CN" altLang="en-US" sz="2400" dirty="0">
                <a:sym typeface="+mn-ea"/>
              </a:rPr>
              <a:t>小冰</a:t>
            </a:r>
            <a:endParaRPr kumimoji="1" lang="zh-CN" altLang="zh-CN" sz="2400" b="1" i="0" u="none" strike="noStrike" kern="0" cap="none" spc="0" normalizeH="0" baseline="0" noProof="0" dirty="0">
              <a:ln>
                <a:noFill/>
              </a:ln>
              <a:solidFill>
                <a:schemeClr val="tx1"/>
              </a:solidFill>
              <a:effectLst/>
              <a:uLnTx/>
              <a:uFillTx/>
              <a:latin typeface="+mj-ea"/>
              <a:ea typeface="+mj-ea"/>
              <a:cs typeface="+mn-cs"/>
            </a:endParaRPr>
          </a:p>
          <a:p>
            <a:pPr marL="800100" marR="0" lvl="1"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zh-CN" sz="2000" i="0" u="none" strike="noStrike" kern="0" cap="none" spc="0" normalizeH="0" baseline="0" noProof="0" dirty="0">
                <a:ln>
                  <a:noFill/>
                </a:ln>
                <a:solidFill>
                  <a:schemeClr val="tx1"/>
                </a:solidFill>
                <a:effectLst/>
                <a:uLnTx/>
                <a:uFillTx/>
                <a:latin typeface="+mj-ea"/>
                <a:ea typeface="+mj-ea"/>
                <a:cs typeface="+mn-cs"/>
              </a:rPr>
              <a:t>微软小冰是由微软（亚洲）互联网工程院于</a:t>
            </a:r>
            <a:r>
              <a:rPr kumimoji="1" lang="en-US" altLang="zh-CN" sz="2000" i="0" u="none" strike="noStrike" kern="0" cap="none" spc="0" normalizeH="0" baseline="0" noProof="0" dirty="0">
                <a:ln>
                  <a:noFill/>
                </a:ln>
                <a:solidFill>
                  <a:schemeClr val="tx1"/>
                </a:solidFill>
                <a:effectLst/>
                <a:uLnTx/>
                <a:uFillTx/>
                <a:latin typeface="+mj-ea"/>
                <a:ea typeface="+mj-ea"/>
                <a:cs typeface="+mn-cs"/>
              </a:rPr>
              <a:t>2014</a:t>
            </a:r>
            <a:r>
              <a:rPr kumimoji="1" lang="zh-CN" altLang="zh-CN" sz="2000" i="0" u="none" strike="noStrike" kern="0" cap="none" spc="0" normalizeH="0" baseline="0" noProof="0" dirty="0">
                <a:ln>
                  <a:noFill/>
                </a:ln>
                <a:solidFill>
                  <a:schemeClr val="tx1"/>
                </a:solidFill>
                <a:effectLst/>
                <a:uLnTx/>
                <a:uFillTx/>
                <a:latin typeface="+mj-ea"/>
                <a:ea typeface="+mj-ea"/>
                <a:cs typeface="+mn-cs"/>
              </a:rPr>
              <a:t>年</a:t>
            </a:r>
            <a:r>
              <a:rPr kumimoji="1" lang="en-US" altLang="zh-CN" sz="2000" i="0" u="none" strike="noStrike" kern="0" cap="none" spc="0" normalizeH="0" baseline="0" noProof="0" dirty="0">
                <a:ln>
                  <a:noFill/>
                </a:ln>
                <a:solidFill>
                  <a:schemeClr val="tx1"/>
                </a:solidFill>
                <a:effectLst/>
                <a:uLnTx/>
                <a:uFillTx/>
                <a:latin typeface="+mj-ea"/>
                <a:ea typeface="+mj-ea"/>
                <a:cs typeface="+mn-cs"/>
              </a:rPr>
              <a:t>5</a:t>
            </a:r>
            <a:r>
              <a:rPr kumimoji="1" lang="zh-CN" altLang="zh-CN" sz="2000" i="0" u="none" strike="noStrike" kern="0" cap="none" spc="0" normalizeH="0" baseline="0" noProof="0" dirty="0">
                <a:ln>
                  <a:noFill/>
                </a:ln>
                <a:solidFill>
                  <a:schemeClr val="tx1"/>
                </a:solidFill>
                <a:effectLst/>
                <a:uLnTx/>
                <a:uFillTx/>
                <a:latin typeface="+mj-ea"/>
                <a:ea typeface="+mj-ea"/>
                <a:cs typeface="+mn-cs"/>
              </a:rPr>
              <a:t>月正式推出的融合了自然语言处理、计算机语音和计算机视觉等技术的完备的人工智能底层框架。</a:t>
            </a:r>
            <a:endParaRPr kumimoji="1" lang="en-US" altLang="zh-CN" sz="2000" i="0" u="none" strike="noStrike" kern="0" cap="none" spc="0" normalizeH="0" baseline="0" noProof="0" dirty="0">
              <a:ln>
                <a:noFill/>
              </a:ln>
              <a:solidFill>
                <a:schemeClr val="tx1"/>
              </a:solidFill>
              <a:effectLst/>
              <a:uLnTx/>
              <a:uFillTx/>
              <a:latin typeface="+mj-ea"/>
              <a:ea typeface="+mj-ea"/>
              <a:cs typeface="+mn-cs"/>
            </a:endParaRPr>
          </a:p>
          <a:p>
            <a:pPr marL="800100" marR="0" lvl="1"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zh-CN" sz="2000" i="0" u="none" strike="noStrike" kern="0" cap="none" spc="0" normalizeH="0" baseline="0" noProof="0" dirty="0">
                <a:ln>
                  <a:noFill/>
                </a:ln>
                <a:solidFill>
                  <a:schemeClr val="tx1"/>
                </a:solidFill>
                <a:effectLst/>
                <a:uLnTx/>
                <a:uFillTx/>
                <a:latin typeface="+mj-ea"/>
                <a:ea typeface="+mj-ea"/>
                <a:cs typeface="+mn-cs"/>
              </a:rPr>
              <a:t>小冰的产品形态已涵盖社交对话机器人、智能语音助理、人工智能内容创作和生产平台等。</a:t>
            </a:r>
            <a:endParaRPr kumimoji="1" lang="zh-CN" altLang="zh-CN" sz="2000" i="0" u="none" strike="noStrike" kern="0" cap="none" spc="0" normalizeH="0" baseline="0" noProof="0" dirty="0">
              <a:ln>
                <a:noFill/>
              </a:ln>
              <a:solidFill>
                <a:schemeClr val="tx1"/>
              </a:solidFill>
              <a:effectLst/>
              <a:uLnTx/>
              <a:uFillTx/>
              <a:latin typeface="+mj-ea"/>
              <a:ea typeface="+mj-ea"/>
              <a:cs typeface="+mn-cs"/>
            </a:endParaRPr>
          </a:p>
          <a:p>
            <a:pPr marL="342900" marR="0" lvl="0"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r>
              <a:rPr kumimoji="1" lang="zh-CN" altLang="zh-CN" sz="2400" b="1" i="0" u="none" strike="noStrike" kern="0" cap="none" spc="0" normalizeH="0" baseline="0" noProof="0" dirty="0">
                <a:ln>
                  <a:noFill/>
                </a:ln>
                <a:effectLst/>
                <a:uLnTx/>
                <a:uFillTx/>
                <a:latin typeface="+mj-ea"/>
                <a:ea typeface="+mj-ea"/>
                <a:cs typeface="+mn-cs"/>
              </a:rPr>
              <a:t> </a:t>
            </a:r>
            <a:r>
              <a:rPr lang="zh-CN" altLang="en-US" sz="2400" dirty="0">
                <a:sym typeface="+mn-ea"/>
              </a:rPr>
              <a:t>机器人沃森</a:t>
            </a:r>
            <a:endParaRPr lang="en-US" altLang="zh-CN" sz="2400" dirty="0"/>
          </a:p>
          <a:p>
            <a:pPr marL="342900" marR="0" lvl="0"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r>
              <a:rPr lang="zh-CN" altLang="en-US" sz="2400" dirty="0">
                <a:sym typeface="+mn-ea"/>
              </a:rPr>
              <a:t>“阿尔法围棋”（</a:t>
            </a:r>
            <a:r>
              <a:rPr lang="en-US" altLang="zh-CN" sz="2400" dirty="0">
                <a:sym typeface="+mn-ea"/>
              </a:rPr>
              <a:t>AlphaGo</a:t>
            </a:r>
            <a:r>
              <a:rPr lang="zh-CN" altLang="en-US" sz="2400" dirty="0">
                <a:sym typeface="+mn-ea"/>
              </a:rPr>
              <a:t>）</a:t>
            </a:r>
            <a:endParaRPr lang="en-US" altLang="zh-CN" sz="2400" dirty="0"/>
          </a:p>
          <a:p>
            <a:pPr marL="342900" marR="0" lvl="0"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r>
              <a:rPr lang="zh-CN" altLang="en-US" sz="2400" dirty="0">
                <a:sym typeface="+mn-ea"/>
              </a:rPr>
              <a:t>智能投顾</a:t>
            </a:r>
            <a:endParaRPr lang="en-US" altLang="zh-CN" sz="2400" dirty="0"/>
          </a:p>
          <a:p>
            <a:pPr marL="342900" marR="0" lvl="0"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r>
              <a:rPr lang="zh-CN" altLang="en-US" sz="2400" dirty="0">
                <a:sym typeface="+mn-ea"/>
              </a:rPr>
              <a:t>保安机器人</a:t>
            </a:r>
            <a:endParaRPr lang="zh-CN" altLang="en-US" sz="2400" dirty="0">
              <a:sym typeface="+mn-ea"/>
            </a:endParaRPr>
          </a:p>
          <a:p>
            <a:pPr marL="800100" marR="0" lvl="1"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r>
              <a:rPr lang="zh-CN" altLang="en-US" sz="2000" dirty="0"/>
              <a:t>北邮一号机器人</a:t>
            </a:r>
            <a:endParaRPr lang="zh-CN" altLang="en-US" sz="2000" dirty="0"/>
          </a:p>
          <a:p>
            <a:pPr marL="342900" marR="0" lvl="0"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r>
              <a:rPr lang="zh-CN" altLang="en-US" sz="2400" dirty="0"/>
              <a:t>北邮蓝图工作室5G智能交互导览机器人</a:t>
            </a:r>
            <a:endParaRPr lang="zh-CN" altLang="en-US" sz="2400" dirty="0"/>
          </a:p>
          <a:p>
            <a:pPr marL="800100" marR="0" lvl="1"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r>
              <a:rPr lang="zh-CN" altLang="en-US" sz="2000" dirty="0"/>
              <a:t>灵犀”（室内）“文渊”（室外）</a:t>
            </a:r>
            <a:r>
              <a:rPr lang="zh-CN" altLang="en-US" sz="2000" dirty="0">
                <a:sym typeface="+mn-ea"/>
              </a:rPr>
              <a:t>贵州省长顺县神泉谷景区</a:t>
            </a:r>
            <a:endParaRPr lang="zh-CN" altLang="en-US" sz="2000" dirty="0">
              <a:sym typeface="+mn-ea"/>
            </a:endParaRPr>
          </a:p>
          <a:p>
            <a:pPr marL="800100" marR="0" lvl="1"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r>
              <a:rPr lang="zh-CN" altLang="en-US" sz="2000" dirty="0"/>
              <a:t>“迎雪”参与服务保障北京2022年冬奥会和冬残奥会</a:t>
            </a:r>
            <a:endParaRPr lang="zh-CN" altLang="en-US" sz="2000" dirty="0"/>
          </a:p>
          <a:p>
            <a:pPr marL="342900" marR="0" lvl="0"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endParaRPr lang="zh-CN" altLang="en-US" sz="2400" dirty="0"/>
          </a:p>
          <a:p>
            <a:pPr marL="342900" marR="0" lvl="0"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endParaRPr kumimoji="1" lang="zh-CN" altLang="zh-CN" sz="2400" b="1" i="0" u="none" strike="noStrike" kern="0" cap="none" spc="0" normalizeH="0" baseline="0" noProof="0" dirty="0">
              <a:ln>
                <a:noFill/>
              </a:ln>
              <a:effectLst/>
              <a:uLnTx/>
              <a:uFillTx/>
              <a:latin typeface="+mj-ea"/>
              <a:ea typeface="+mj-ea"/>
              <a:cs typeface="+mn-cs"/>
            </a:endParaRPr>
          </a:p>
        </p:txBody>
      </p:sp>
      <p:sp>
        <p:nvSpPr>
          <p:cNvPr id="40964"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0965" name="页脚占位符 4"/>
          <p:cNvSpPr txBox="1">
            <a:spLocks noGrp="1"/>
          </p:cNvSpPr>
          <p:nvPr>
            <p:ph type="ftr" sz="quarter" idx="11"/>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342900" marR="0" lvl="0"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r>
              <a:rPr kumimoji="1" lang="zh-CN" altLang="zh-CN" noProof="0" dirty="0">
                <a:ln>
                  <a:noFill/>
                </a:ln>
                <a:effectLst/>
                <a:uLnTx/>
                <a:uFillTx/>
                <a:latin typeface="+mj-ea"/>
                <a:ea typeface="+mj-ea"/>
                <a:sym typeface="+mn-ea"/>
              </a:rPr>
              <a:t>ChatGPT（Chat Generative Pre-trained Transformer）</a:t>
            </a:r>
            <a:endParaRPr kumimoji="1" lang="zh-CN" altLang="zh-CN" b="1" i="0" u="none" strike="noStrike" kern="0" cap="none" spc="0" normalizeH="0" baseline="0" noProof="0" dirty="0">
              <a:ln>
                <a:noFill/>
              </a:ln>
              <a:effectLst/>
              <a:uLnTx/>
              <a:uFillTx/>
              <a:latin typeface="+mj-ea"/>
              <a:ea typeface="+mj-ea"/>
              <a:cs typeface="+mn-cs"/>
            </a:endParaRPr>
          </a:p>
          <a:p>
            <a:pPr marL="800100" marR="0" lvl="1"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r>
              <a:rPr kumimoji="1" lang="zh-CN" altLang="zh-CN" noProof="0" dirty="0">
                <a:ln>
                  <a:noFill/>
                </a:ln>
                <a:effectLst/>
                <a:uLnTx/>
                <a:uFillTx/>
                <a:latin typeface="+mj-ea"/>
                <a:ea typeface="+mj-ea"/>
                <a:sym typeface="+mn-ea"/>
              </a:rPr>
              <a:t>美国OpenAI研发的聊天机器人程序，2022年11月30日发布。</a:t>
            </a:r>
            <a:endParaRPr kumimoji="1" lang="zh-CN" altLang="zh-CN" i="0" u="none" strike="noStrike" kern="0" cap="none" spc="0" normalizeH="0" baseline="0" noProof="0" dirty="0">
              <a:ln>
                <a:noFill/>
              </a:ln>
              <a:effectLst/>
              <a:uLnTx/>
              <a:uFillTx/>
              <a:latin typeface="+mj-ea"/>
              <a:ea typeface="+mj-ea"/>
              <a:cs typeface="+mn-cs"/>
            </a:endParaRPr>
          </a:p>
          <a:p>
            <a:pPr marL="800100" marR="0" lvl="1" indent="-342900" algn="l" defTabSz="914400" rtl="0" eaLnBrk="0" fontAlgn="base" latinLnBrk="0" hangingPunct="0">
              <a:lnSpc>
                <a:spcPct val="100000"/>
              </a:lnSpc>
              <a:spcBef>
                <a:spcPct val="20000"/>
              </a:spcBef>
              <a:buClr>
                <a:schemeClr val="folHlink"/>
              </a:buClr>
              <a:buSzPct val="60000"/>
              <a:buFont typeface="Wingdings" panose="05000000000000000000" pitchFamily="2" charset="2"/>
              <a:buChar char="n"/>
              <a:defRPr/>
            </a:pPr>
            <a:r>
              <a:rPr kumimoji="1" lang="zh-CN" altLang="zh-CN" noProof="0" dirty="0">
                <a:ln>
                  <a:noFill/>
                </a:ln>
                <a:effectLst/>
                <a:uLnTx/>
                <a:uFillTx/>
                <a:latin typeface="+mj-ea"/>
                <a:ea typeface="+mj-ea"/>
                <a:sym typeface="+mn-ea"/>
              </a:rPr>
              <a:t>ChatGPT是人工智能技术驱动的自然语言处理工具，它能够通过学习和理解人类的语言来进行对话，还能根据聊天的上下文进行互动，真正像人类一样来聊天交流，甚至能完成撰写邮件、视频脚本、文案、翻译、代码，写论文等任务。</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标题 1"/>
          <p:cNvSpPr>
            <a:spLocks noGrp="1"/>
          </p:cNvSpPr>
          <p:nvPr>
            <p:ph type="title"/>
          </p:nvPr>
        </p:nvSpPr>
        <p:spPr>
          <a:xfrm>
            <a:off x="1116013" y="406400"/>
            <a:ext cx="7793037" cy="838200"/>
          </a:xfrm>
        </p:spPr>
        <p:txBody>
          <a:bodyPr vert="horz" wrap="square" lIns="91440" tIns="45720" rIns="91440" bIns="45720" anchor="b" anchorCtr="0"/>
          <a:p>
            <a:br>
              <a:rPr lang="en-US" altLang="zh-CN" dirty="0"/>
            </a:br>
            <a:endParaRPr lang="zh-CN" altLang="en-US" dirty="0"/>
          </a:p>
        </p:txBody>
      </p:sp>
      <p:sp>
        <p:nvSpPr>
          <p:cNvPr id="41987" name="内容占位符 2"/>
          <p:cNvSpPr>
            <a:spLocks noGrp="1"/>
          </p:cNvSpPr>
          <p:nvPr>
            <p:ph idx="1"/>
          </p:nvPr>
        </p:nvSpPr>
        <p:spPr>
          <a:xfrm>
            <a:off x="517525" y="1244600"/>
            <a:ext cx="8534400" cy="5029200"/>
          </a:xfrm>
        </p:spPr>
        <p:txBody>
          <a:bodyPr vert="horz" wrap="square" lIns="91440" tIns="45720" rIns="91440" bIns="45720" anchor="t" anchorCtr="0"/>
          <a:p>
            <a:r>
              <a:rPr lang="en-US" altLang="zh-CN" b="0" dirty="0">
                <a:sym typeface="+mn-ea"/>
              </a:rPr>
              <a:t>Sora</a:t>
            </a:r>
            <a:endParaRPr lang="en-US" altLang="zh-CN" b="0" dirty="0">
              <a:sym typeface="+mn-ea"/>
            </a:endParaRPr>
          </a:p>
          <a:p>
            <a:pPr lvl="1"/>
            <a:r>
              <a:rPr lang="zh-CN" altLang="en-US" sz="2400" b="0" dirty="0">
                <a:sym typeface="+mn-ea"/>
              </a:rPr>
              <a:t>OpenAI发布的人工智能文生视频大模型（但OpenAI并未单纯将其视为视频模型，而是作为“世界模拟器”），于2024年2月15日（美国当地时间）正式对外发布 。</a:t>
            </a:r>
            <a:endParaRPr lang="zh-CN" altLang="en-US" sz="2400" b="0" dirty="0">
              <a:sym typeface="+mn-ea"/>
            </a:endParaRPr>
          </a:p>
          <a:p>
            <a:pPr lvl="1"/>
            <a:r>
              <a:rPr lang="zh-CN" altLang="en-US" sz="2400" b="0" dirty="0">
                <a:sym typeface="+mn-ea"/>
              </a:rPr>
              <a:t>Sora可以根据用户的文本提示创建最长60秒的逼真视频，该模型了解这些物体在物理世界中的存在方式，可以深度模拟真实物理世界，能生成具有多个角色、包含特定运动的复杂场景。继承了DALL-E 3（文本到图像生成模型）的画质和遵循指令能力，能理解用户在提示中提出的要求。</a:t>
            </a:r>
            <a:endParaRPr lang="zh-CN" altLang="en-US" b="0" dirty="0">
              <a:sym typeface="+mn-ea"/>
            </a:endParaRPr>
          </a:p>
          <a:p>
            <a:endParaRPr lang="zh-CN" altLang="en-US" dirty="0"/>
          </a:p>
        </p:txBody>
      </p:sp>
      <p:sp>
        <p:nvSpPr>
          <p:cNvPr id="41988"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1989" name="页脚占位符 4"/>
          <p:cNvSpPr txBox="1">
            <a:spLocks noGrp="1"/>
          </p:cNvSpPr>
          <p:nvPr>
            <p:ph type="ftr" sz="quarter" idx="11"/>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b="0" dirty="0">
                <a:sym typeface="+mn-ea"/>
              </a:rPr>
              <a:t>人工智能已成为建立在多学科的基础之上，涉及哲学和认知科学、数学、神经生理学、心理学、计算机科学、融合哲学、认知科学、控制论、不定性论、信息论、仿生学、社会结构学与科学发展观等的前沿学科</a:t>
            </a:r>
            <a:endParaRPr lang="zh-CN" altLang="en-US" b="0" dirty="0">
              <a:sym typeface="+mn-ea"/>
            </a:endParaRPr>
          </a:p>
          <a:p>
            <a:r>
              <a:rPr lang="zh-CN" altLang="en-US" b="0" dirty="0">
                <a:sym typeface="+mn-ea"/>
              </a:rPr>
              <a:t>机遇</a:t>
            </a:r>
            <a:endParaRPr lang="zh-CN" altLang="en-US" b="0" dirty="0">
              <a:sym typeface="+mn-ea"/>
            </a:endParaRPr>
          </a:p>
          <a:p>
            <a:r>
              <a:rPr lang="zh-CN" altLang="en-US" b="0" dirty="0">
                <a:sym typeface="+mn-ea"/>
              </a:rPr>
              <a:t>挑战</a:t>
            </a:r>
            <a:endParaRPr lang="zh-CN" altLang="en-US" dirty="0"/>
          </a:p>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标题 1"/>
          <p:cNvSpPr>
            <a:spLocks noGrp="1"/>
          </p:cNvSpPr>
          <p:nvPr>
            <p:ph type="title"/>
          </p:nvPr>
        </p:nvSpPr>
        <p:spPr/>
        <p:txBody>
          <a:bodyPr vert="horz" wrap="square" lIns="91440" tIns="45720" rIns="91440" bIns="45720" anchor="b" anchorCtr="0"/>
          <a:p>
            <a:r>
              <a:rPr lang="zh-CN" altLang="en-US" dirty="0"/>
              <a:t>课堂练习</a:t>
            </a:r>
            <a:endParaRPr lang="zh-CN" altLang="en-US" dirty="0"/>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2800" b="1" i="0" u="none" strike="noStrike" kern="0" cap="none" spc="0" normalizeH="0" baseline="0" noProof="0" dirty="0">
                <a:ln>
                  <a:noFill/>
                </a:ln>
                <a:solidFill>
                  <a:schemeClr val="tx1"/>
                </a:solidFill>
                <a:effectLst/>
                <a:uLnTx/>
                <a:uFillTx/>
                <a:latin typeface="+mn-lt"/>
                <a:ea typeface="+mn-ea"/>
                <a:cs typeface="+mn-cs"/>
              </a:rPr>
              <a:t>举例说明你接触过的一些</a:t>
            </a:r>
            <a:r>
              <a:rPr kumimoji="1" lang="en-US" altLang="zh-CN" sz="2800" b="1" i="0" u="none" strike="noStrike" kern="0" cap="none" spc="0" normalizeH="0" baseline="0" noProof="0" dirty="0">
                <a:ln>
                  <a:noFill/>
                </a:ln>
                <a:solidFill>
                  <a:schemeClr val="tx1"/>
                </a:solidFill>
                <a:effectLst/>
                <a:uLnTx/>
                <a:uFillTx/>
                <a:latin typeface="+mn-lt"/>
                <a:ea typeface="+mn-ea"/>
                <a:cs typeface="+mn-cs"/>
              </a:rPr>
              <a:t>AI</a:t>
            </a:r>
            <a:r>
              <a:rPr kumimoji="1" lang="zh-CN" altLang="en-US" sz="2800" b="1" i="0" u="none" strike="noStrike" kern="0" cap="none" spc="0" normalizeH="0" baseline="0" noProof="0" dirty="0">
                <a:ln>
                  <a:noFill/>
                </a:ln>
                <a:solidFill>
                  <a:schemeClr val="tx1"/>
                </a:solidFill>
                <a:effectLst/>
                <a:uLnTx/>
                <a:uFillTx/>
                <a:latin typeface="+mn-lt"/>
                <a:ea typeface="+mn-ea"/>
                <a:cs typeface="+mn-cs"/>
              </a:rPr>
              <a:t>应用，思考一下</a:t>
            </a:r>
            <a:r>
              <a:rPr kumimoji="1" lang="en-US" altLang="zh-CN" sz="2800" b="1" i="0" u="none" strike="noStrike" kern="0" cap="none" spc="0" normalizeH="0" baseline="0" noProof="0" dirty="0">
                <a:ln>
                  <a:noFill/>
                </a:ln>
                <a:solidFill>
                  <a:schemeClr val="tx1"/>
                </a:solidFill>
                <a:effectLst/>
                <a:uLnTx/>
                <a:uFillTx/>
                <a:latin typeface="+mn-lt"/>
                <a:ea typeface="+mn-ea"/>
                <a:cs typeface="+mn-cs"/>
              </a:rPr>
              <a:t>AI</a:t>
            </a:r>
            <a:r>
              <a:rPr kumimoji="1" lang="zh-CN" altLang="en-US" sz="2800" b="1" i="0" u="none" strike="noStrike" kern="0" cap="none" spc="0" normalizeH="0" baseline="0" noProof="0" dirty="0">
                <a:ln>
                  <a:noFill/>
                </a:ln>
                <a:solidFill>
                  <a:schemeClr val="tx1"/>
                </a:solidFill>
                <a:effectLst/>
                <a:uLnTx/>
                <a:uFillTx/>
                <a:latin typeface="+mn-lt"/>
                <a:ea typeface="+mn-ea"/>
                <a:cs typeface="+mn-cs"/>
              </a:rPr>
              <a:t>的应用可能（正在）给生活带来哪些变化，涉及到哪些实现技术。</a:t>
            </a:r>
            <a:endParaRPr kumimoji="1" lang="en-US" altLang="zh-CN" sz="2800" b="1"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altLang="zh-CN" sz="28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2800" b="1" i="0" u="none" strike="noStrike" kern="0" cap="none" spc="0" normalizeH="0" baseline="0" noProof="0" dirty="0">
                <a:ln>
                  <a:noFill/>
                </a:ln>
                <a:solidFill>
                  <a:schemeClr val="tx1"/>
                </a:solidFill>
                <a:effectLst/>
                <a:uLnTx/>
                <a:uFillTx/>
                <a:latin typeface="+mn-lt"/>
                <a:ea typeface="+mn-ea"/>
                <a:cs typeface="+mn-cs"/>
              </a:rPr>
              <a:t>列举出一些形式语言的例子</a:t>
            </a:r>
            <a:endParaRPr kumimoji="1" lang="en-US" altLang="zh-CN" sz="28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1" lang="en-US" altLang="zh-CN" sz="28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1" lang="zh-CN" altLang="en-US" sz="28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1"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44036"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4037" name="页脚占位符 4"/>
          <p:cNvSpPr txBox="1">
            <a:spLocks noGrp="1"/>
          </p:cNvSpPr>
          <p:nvPr>
            <p:ph type="ftr" sz="quarter" idx="11"/>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5059"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5060"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5061" name="Rectangle 2"/>
          <p:cNvSpPr>
            <a:spLocks noGrp="1"/>
          </p:cNvSpPr>
          <p:nvPr>
            <p:ph type="title"/>
          </p:nvPr>
        </p:nvSpPr>
        <p:spPr/>
        <p:txBody>
          <a:bodyPr vert="horz" wrap="square" lIns="91440" tIns="45720" rIns="91440" bIns="45720" anchor="b" anchorCtr="0"/>
          <a:p>
            <a:pPr eaLnBrk="1" hangingPunct="1"/>
            <a:r>
              <a:rPr lang="zh-CN" altLang="en-US" sz="4400" b="1" dirty="0">
                <a:solidFill>
                  <a:srgbClr val="800080"/>
                </a:solidFill>
                <a:latin typeface="Arial" panose="020B0604020202020204" pitchFamily="34" charset="0"/>
                <a:ea typeface="楷体_GB2312" pitchFamily="49" charset="-122"/>
              </a:rPr>
              <a:t> 2. 自动机</a:t>
            </a:r>
            <a:endParaRPr lang="zh-CN" altLang="en-US" sz="4400" b="1" dirty="0">
              <a:solidFill>
                <a:srgbClr val="800080"/>
              </a:solidFill>
              <a:latin typeface="Arial" panose="020B0604020202020204" pitchFamily="34" charset="0"/>
              <a:ea typeface="楷体_GB2312" pitchFamily="49" charset="-122"/>
            </a:endParaRPr>
          </a:p>
        </p:txBody>
      </p:sp>
      <p:sp>
        <p:nvSpPr>
          <p:cNvPr id="45062" name="Rectangle 3"/>
          <p:cNvSpPr>
            <a:spLocks noGrp="1"/>
          </p:cNvSpPr>
          <p:nvPr>
            <p:ph idx="1"/>
          </p:nvPr>
        </p:nvSpPr>
        <p:spPr/>
        <p:txBody>
          <a:bodyPr vert="horz" wrap="square" lIns="91440" tIns="45720" rIns="91440" bIns="45720" anchor="t" anchorCtr="0"/>
          <a:p>
            <a:pPr algn="just" eaLnBrk="1" hangingPunct="1">
              <a:spcAft>
                <a:spcPts val="600"/>
              </a:spcAft>
            </a:pPr>
            <a:r>
              <a:rPr lang="zh-CN" altLang="en-US" sz="3600" b="0" dirty="0">
                <a:solidFill>
                  <a:srgbClr val="333399"/>
                </a:solidFill>
                <a:latin typeface="Arial" panose="020B0604020202020204" pitchFamily="34" charset="0"/>
              </a:rPr>
              <a:t>什么是自动机？</a:t>
            </a:r>
            <a:endParaRPr lang="zh-CN" altLang="en-US" sz="3600" b="0" dirty="0">
              <a:solidFill>
                <a:srgbClr val="333399"/>
              </a:solidFill>
              <a:latin typeface="Arial" panose="020B0604020202020204" pitchFamily="34" charset="0"/>
            </a:endParaRPr>
          </a:p>
          <a:p>
            <a:pPr lvl="1" algn="just" eaLnBrk="1" hangingPunct="1">
              <a:spcAft>
                <a:spcPts val="600"/>
              </a:spcAft>
              <a:buClr>
                <a:schemeClr val="folHlink"/>
              </a:buClr>
              <a:buSzPct val="60000"/>
              <a:buNone/>
            </a:pPr>
            <a:r>
              <a:rPr lang="zh-CN" altLang="en-US" sz="3200" dirty="0">
                <a:solidFill>
                  <a:srgbClr val="333399"/>
                </a:solidFill>
                <a:latin typeface="Arial" panose="020B0604020202020204" pitchFamily="34" charset="0"/>
              </a:rPr>
              <a:t>具有离散输入输出的数学模型。</a:t>
            </a:r>
            <a:endParaRPr lang="zh-CN" altLang="en-US" sz="3200" dirty="0">
              <a:solidFill>
                <a:srgbClr val="333399"/>
              </a:solidFill>
              <a:latin typeface="Arial" panose="020B0604020202020204" pitchFamily="34" charset="0"/>
            </a:endParaRPr>
          </a:p>
          <a:p>
            <a:pPr lvl="1" algn="just" eaLnBrk="1" hangingPunct="1">
              <a:spcAft>
                <a:spcPts val="600"/>
              </a:spcAft>
              <a:buClr>
                <a:schemeClr val="folHlink"/>
              </a:buClr>
              <a:buSzPct val="60000"/>
              <a:buNone/>
            </a:pPr>
            <a:endParaRPr lang="zh-CN" altLang="en-US" sz="3200" dirty="0">
              <a:solidFill>
                <a:srgbClr val="333399"/>
              </a:solidFill>
              <a:latin typeface="Arial" panose="020B0604020202020204" pitchFamily="34" charset="0"/>
            </a:endParaRPr>
          </a:p>
          <a:p>
            <a:pPr eaLnBrk="1" hangingPunct="1"/>
            <a:r>
              <a:rPr lang="zh-CN" altLang="en-US" sz="3200" b="0" dirty="0">
                <a:solidFill>
                  <a:srgbClr val="333399"/>
                </a:solidFill>
                <a:latin typeface="Arial" panose="020B0604020202020204" pitchFamily="34" charset="0"/>
              </a:rPr>
              <a:t>大量通信软件的基本工作机制都是有限状态自动机。自动机理论在通信领域中的应用极为广泛。</a:t>
            </a:r>
            <a:endParaRPr lang="zh-CN" altLang="en-US" sz="3200" b="0" dirty="0">
              <a:solidFill>
                <a:srgbClr val="333399"/>
              </a:solidFill>
              <a:latin typeface="Arial" panose="020B0604020202020204" pitchFamily="34" charset="0"/>
            </a:endParaRPr>
          </a:p>
          <a:p>
            <a:pPr lvl="1" algn="just" eaLnBrk="1" hangingPunct="1">
              <a:spcAft>
                <a:spcPts val="600"/>
              </a:spcAft>
              <a:buClr>
                <a:schemeClr val="folHlink"/>
              </a:buClr>
              <a:buSzPct val="60000"/>
              <a:buNone/>
            </a:pPr>
            <a:endParaRPr lang="zh-CN" altLang="en-US" sz="3200" dirty="0">
              <a:solidFill>
                <a:srgbClr val="333399"/>
              </a:solidFill>
              <a:latin typeface="Arial" panose="020B0604020202020204" pitchFamily="34" charset="0"/>
            </a:endParaRPr>
          </a:p>
          <a:p>
            <a:pPr algn="just" eaLnBrk="1" hangingPunct="1">
              <a:spcAft>
                <a:spcPts val="600"/>
              </a:spcAft>
            </a:pPr>
            <a:endParaRPr lang="zh-CN" altLang="en-US" sz="3200" b="0" dirty="0">
              <a:solidFill>
                <a:srgbClr val="333399"/>
              </a:solidFill>
              <a:latin typeface="Arial" panose="020B0604020202020204" pitchFamily="34"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9219"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9220"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9221" name="Text Box 1028"/>
          <p:cNvSpPr txBox="1"/>
          <p:nvPr/>
        </p:nvSpPr>
        <p:spPr>
          <a:xfrm>
            <a:off x="0" y="1676400"/>
            <a:ext cx="8839200" cy="46624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90000"/>
              </a:lnSpc>
              <a:spcBef>
                <a:spcPct val="0"/>
              </a:spcBef>
              <a:buClrTx/>
              <a:buSzTx/>
              <a:buFont typeface="Wingdings" panose="05000000000000000000" pitchFamily="2" charset="2"/>
              <a:buChar char="²"/>
            </a:pPr>
            <a:r>
              <a:rPr lang="zh-CN" altLang="en-US" sz="3200" dirty="0">
                <a:solidFill>
                  <a:srgbClr val="333399"/>
                </a:solidFill>
                <a:latin typeface="楷体_GB2312" pitchFamily="49" charset="-122"/>
              </a:rPr>
              <a:t> </a:t>
            </a:r>
            <a:r>
              <a:rPr lang="zh-CN" altLang="en-US" sz="3200" dirty="0">
                <a:solidFill>
                  <a:srgbClr val="800080"/>
                </a:solidFill>
                <a:latin typeface="楷体_GB2312" pitchFamily="49" charset="-122"/>
              </a:rPr>
              <a:t>专业基础课</a:t>
            </a:r>
            <a:endParaRPr lang="zh-CN" altLang="en-US" sz="3200" dirty="0">
              <a:solidFill>
                <a:srgbClr val="333399"/>
              </a:solidFill>
              <a:latin typeface="楷体_GB2312" pitchFamily="49" charset="-122"/>
            </a:endParaRPr>
          </a:p>
          <a:p>
            <a:pPr marL="0" lvl="0" indent="0" eaLnBrk="1" hangingPunct="1">
              <a:lnSpc>
                <a:spcPct val="90000"/>
              </a:lnSpc>
              <a:spcBef>
                <a:spcPct val="0"/>
              </a:spcBef>
              <a:buClrTx/>
              <a:buSzTx/>
              <a:buFont typeface="Wingdings" panose="05000000000000000000" pitchFamily="2" charset="2"/>
              <a:buChar char=" "/>
            </a:pPr>
            <a:r>
              <a:rPr lang="zh-CN" altLang="en-US" sz="1400" dirty="0">
                <a:solidFill>
                  <a:srgbClr val="333399"/>
                </a:solidFill>
                <a:latin typeface="楷体_GB2312" pitchFamily="49" charset="-122"/>
              </a:rPr>
              <a:t> </a:t>
            </a:r>
            <a:endParaRPr lang="zh-CN" altLang="en-US" sz="1400" dirty="0">
              <a:solidFill>
                <a:srgbClr val="333399"/>
              </a:solidFill>
              <a:latin typeface="楷体_GB2312" pitchFamily="49" charset="-122"/>
            </a:endParaRPr>
          </a:p>
          <a:p>
            <a:pPr marL="457200" lvl="1" indent="0" eaLnBrk="1" hangingPunct="1">
              <a:lnSpc>
                <a:spcPct val="90000"/>
              </a:lnSpc>
              <a:spcBef>
                <a:spcPct val="0"/>
              </a:spcBef>
              <a:buClrTx/>
              <a:buSzTx/>
              <a:buFont typeface="Symbol" panose="05050102010706020507" pitchFamily="18" charset="2"/>
              <a:buChar char="-"/>
            </a:pPr>
            <a:r>
              <a:rPr lang="zh-CN" altLang="en-US" sz="3200" b="1" dirty="0">
                <a:solidFill>
                  <a:srgbClr val="800080"/>
                </a:solidFill>
                <a:latin typeface="楷体_GB2312" pitchFamily="49" charset="-122"/>
              </a:rPr>
              <a:t> </a:t>
            </a:r>
            <a:r>
              <a:rPr lang="zh-CN" altLang="en-US" sz="3200" b="1" dirty="0">
                <a:solidFill>
                  <a:srgbClr val="333399"/>
                </a:solidFill>
                <a:latin typeface="楷体_GB2312" pitchFamily="49" charset="-122"/>
              </a:rPr>
              <a:t>上世纪 60 年代末、70年代初，</a:t>
            </a:r>
            <a:r>
              <a:rPr lang="zh-CN" altLang="en-US" sz="3200" b="1" dirty="0">
                <a:solidFill>
                  <a:srgbClr val="800080"/>
                </a:solidFill>
                <a:latin typeface="楷体_GB2312" pitchFamily="49" charset="-122"/>
              </a:rPr>
              <a:t>研究的高峰</a:t>
            </a:r>
            <a:endParaRPr lang="zh-CN" altLang="en-US" sz="3200" b="1" dirty="0">
              <a:solidFill>
                <a:srgbClr val="800080"/>
              </a:solidFill>
              <a:latin typeface="楷体_GB2312" pitchFamily="49" charset="-122"/>
            </a:endParaRPr>
          </a:p>
          <a:p>
            <a:pPr marL="457200" lvl="1" indent="0" eaLnBrk="1" hangingPunct="1">
              <a:lnSpc>
                <a:spcPct val="90000"/>
              </a:lnSpc>
              <a:spcBef>
                <a:spcPct val="0"/>
              </a:spcBef>
              <a:buClrTx/>
              <a:buSzTx/>
              <a:buFont typeface="Symbol" panose="05050102010706020507" pitchFamily="18" charset="2"/>
              <a:buChar char="-"/>
            </a:pPr>
            <a:r>
              <a:rPr lang="zh-CN" altLang="en-US" sz="3200" b="1" dirty="0">
                <a:solidFill>
                  <a:srgbClr val="800080"/>
                </a:solidFill>
                <a:latin typeface="楷体_GB2312" pitchFamily="49" charset="-122"/>
              </a:rPr>
              <a:t> </a:t>
            </a:r>
            <a:r>
              <a:rPr lang="zh-CN" altLang="en-US" sz="3200" b="1" dirty="0">
                <a:solidFill>
                  <a:srgbClr val="333399"/>
                </a:solidFill>
                <a:latin typeface="楷体_GB2312" pitchFamily="49" charset="-122"/>
              </a:rPr>
              <a:t>之后，向应用领域渗透，</a:t>
            </a:r>
            <a:r>
              <a:rPr lang="zh-CN" altLang="en-US" sz="3200" b="1" dirty="0">
                <a:solidFill>
                  <a:srgbClr val="800080"/>
                </a:solidFill>
                <a:latin typeface="楷体_GB2312" pitchFamily="49" charset="-122"/>
              </a:rPr>
              <a:t>研究生课程</a:t>
            </a:r>
            <a:endParaRPr lang="zh-CN" altLang="en-US" sz="3200" b="1" dirty="0">
              <a:solidFill>
                <a:srgbClr val="800080"/>
              </a:solidFill>
              <a:latin typeface="楷体_GB2312" pitchFamily="49" charset="-122"/>
            </a:endParaRPr>
          </a:p>
          <a:p>
            <a:pPr marL="457200" lvl="1" indent="0" eaLnBrk="1" hangingPunct="1">
              <a:lnSpc>
                <a:spcPct val="90000"/>
              </a:lnSpc>
              <a:spcBef>
                <a:spcPct val="0"/>
              </a:spcBef>
              <a:buClrTx/>
              <a:buSzTx/>
              <a:buFont typeface="Symbol" panose="05050102010706020507" pitchFamily="18" charset="2"/>
              <a:buChar char="-"/>
            </a:pPr>
            <a:r>
              <a:rPr lang="zh-CN" altLang="en-US" sz="3200" b="1" dirty="0">
                <a:solidFill>
                  <a:srgbClr val="333399"/>
                </a:solidFill>
                <a:latin typeface="楷体_GB2312" pitchFamily="49" charset="-122"/>
              </a:rPr>
              <a:t> 逐渐普及，</a:t>
            </a:r>
            <a:r>
              <a:rPr lang="zh-CN" altLang="en-US" sz="3200" b="1" dirty="0">
                <a:solidFill>
                  <a:srgbClr val="800080"/>
                </a:solidFill>
                <a:latin typeface="楷体_GB2312" pitchFamily="49" charset="-122"/>
              </a:rPr>
              <a:t>本科阶段的专业基础课</a:t>
            </a:r>
            <a:endParaRPr lang="zh-CN" altLang="en-US" sz="3200" b="1" dirty="0">
              <a:solidFill>
                <a:srgbClr val="800080"/>
              </a:solidFill>
              <a:latin typeface="楷体_GB2312" pitchFamily="49" charset="-122"/>
            </a:endParaRPr>
          </a:p>
          <a:p>
            <a:pPr marL="0" lvl="0" indent="0" eaLnBrk="1" hangingPunct="1">
              <a:lnSpc>
                <a:spcPct val="90000"/>
              </a:lnSpc>
              <a:spcBef>
                <a:spcPct val="0"/>
              </a:spcBef>
              <a:buClrTx/>
              <a:buSzTx/>
              <a:buFont typeface="Wingdings" panose="05000000000000000000" pitchFamily="2" charset="2"/>
              <a:buChar char=" "/>
            </a:pPr>
            <a:endParaRPr lang="zh-CN" altLang="en-US" sz="1400" dirty="0">
              <a:solidFill>
                <a:srgbClr val="333399"/>
              </a:solidFill>
              <a:latin typeface="楷体_GB2312" pitchFamily="49" charset="-122"/>
            </a:endParaRPr>
          </a:p>
          <a:p>
            <a:pPr marL="0" lvl="0" indent="0" eaLnBrk="1" hangingPunct="1">
              <a:lnSpc>
                <a:spcPct val="90000"/>
              </a:lnSpc>
              <a:spcBef>
                <a:spcPct val="0"/>
              </a:spcBef>
              <a:buClrTx/>
              <a:buSzTx/>
              <a:buFont typeface="Wingdings" panose="05000000000000000000" pitchFamily="2" charset="2"/>
              <a:buChar char="²"/>
            </a:pPr>
            <a:r>
              <a:rPr lang="zh-CN" altLang="en-US" sz="3200" dirty="0">
                <a:solidFill>
                  <a:srgbClr val="333399"/>
                </a:solidFill>
                <a:latin typeface="楷体_GB2312" pitchFamily="49" charset="-122"/>
              </a:rPr>
              <a:t> </a:t>
            </a:r>
            <a:r>
              <a:rPr lang="zh-CN" altLang="en-US" sz="3200" dirty="0">
                <a:solidFill>
                  <a:srgbClr val="800080"/>
                </a:solidFill>
                <a:latin typeface="楷体_GB2312" pitchFamily="49" charset="-122"/>
              </a:rPr>
              <a:t>专业工作者必须的理论素养</a:t>
            </a:r>
            <a:endParaRPr lang="zh-CN" altLang="en-US" sz="3200" dirty="0">
              <a:solidFill>
                <a:srgbClr val="333399"/>
              </a:solidFill>
              <a:latin typeface="楷体_GB2312" pitchFamily="49" charset="-122"/>
            </a:endParaRPr>
          </a:p>
          <a:p>
            <a:pPr marL="0" lvl="0" indent="0" eaLnBrk="1" hangingPunct="1">
              <a:lnSpc>
                <a:spcPct val="90000"/>
              </a:lnSpc>
              <a:spcBef>
                <a:spcPct val="0"/>
              </a:spcBef>
              <a:buClrTx/>
              <a:buSzTx/>
              <a:buFont typeface="Wingdings" panose="05000000000000000000" pitchFamily="2" charset="2"/>
              <a:buChar char=" "/>
            </a:pPr>
            <a:r>
              <a:rPr lang="zh-CN" altLang="en-US" sz="1400" dirty="0">
                <a:solidFill>
                  <a:srgbClr val="333399"/>
                </a:solidFill>
                <a:latin typeface="楷体_GB2312" pitchFamily="49" charset="-122"/>
              </a:rPr>
              <a:t> </a:t>
            </a:r>
            <a:endParaRPr lang="zh-CN" altLang="en-US" sz="1400" dirty="0">
              <a:solidFill>
                <a:srgbClr val="333399"/>
              </a:solidFill>
              <a:latin typeface="楷体_GB2312" pitchFamily="49" charset="-122"/>
            </a:endParaRPr>
          </a:p>
          <a:p>
            <a:pPr marL="457200" lvl="1" indent="0" eaLnBrk="1" hangingPunct="1">
              <a:lnSpc>
                <a:spcPct val="90000"/>
              </a:lnSpc>
              <a:spcBef>
                <a:spcPct val="0"/>
              </a:spcBef>
              <a:buClrTx/>
              <a:buSzTx/>
              <a:buFont typeface="Symbol" panose="05050102010706020507" pitchFamily="18" charset="2"/>
              <a:buChar char="-"/>
            </a:pPr>
            <a:r>
              <a:rPr lang="zh-CN" altLang="en-US" sz="3200" b="1" dirty="0">
                <a:solidFill>
                  <a:srgbClr val="800080"/>
                </a:solidFill>
                <a:latin typeface="楷体_GB2312" pitchFamily="49" charset="-122"/>
              </a:rPr>
              <a:t>  计算模型     </a:t>
            </a:r>
            <a:r>
              <a:rPr lang="zh-CN" altLang="en-US" sz="3200" b="1" dirty="0">
                <a:solidFill>
                  <a:srgbClr val="333399"/>
                </a:solidFill>
                <a:latin typeface="楷体_GB2312" pitchFamily="49" charset="-122"/>
              </a:rPr>
              <a:t>计算机（不）能够做什么 </a:t>
            </a:r>
            <a:endParaRPr lang="zh-CN" altLang="en-US" sz="3200" b="1" dirty="0">
              <a:solidFill>
                <a:srgbClr val="800080"/>
              </a:solidFill>
              <a:latin typeface="楷体_GB2312" pitchFamily="49" charset="-122"/>
            </a:endParaRPr>
          </a:p>
          <a:p>
            <a:pPr marL="457200" lvl="1" indent="0" eaLnBrk="1" hangingPunct="1">
              <a:lnSpc>
                <a:spcPct val="90000"/>
              </a:lnSpc>
              <a:spcBef>
                <a:spcPct val="0"/>
              </a:spcBef>
              <a:buClrTx/>
              <a:buSzTx/>
              <a:buFont typeface="Symbol" panose="05050102010706020507" pitchFamily="18" charset="2"/>
              <a:buChar char="-"/>
            </a:pPr>
            <a:r>
              <a:rPr lang="zh-CN" altLang="en-US" sz="3200" b="1" dirty="0">
                <a:solidFill>
                  <a:srgbClr val="800080"/>
                </a:solidFill>
                <a:latin typeface="楷体_GB2312" pitchFamily="49" charset="-122"/>
              </a:rPr>
              <a:t>  问题分类     </a:t>
            </a:r>
            <a:r>
              <a:rPr lang="zh-CN" altLang="en-US" sz="3200" b="1" dirty="0">
                <a:solidFill>
                  <a:srgbClr val="333399"/>
                </a:solidFill>
                <a:latin typeface="楷体_GB2312" pitchFamily="49" charset="-122"/>
              </a:rPr>
              <a:t>计算的复杂性，算法分析 </a:t>
            </a:r>
            <a:endParaRPr lang="zh-CN" altLang="en-US" sz="3200" b="1" dirty="0">
              <a:solidFill>
                <a:srgbClr val="800080"/>
              </a:solidFill>
              <a:latin typeface="楷体_GB2312" pitchFamily="49" charset="-122"/>
            </a:endParaRPr>
          </a:p>
          <a:p>
            <a:pPr marL="457200" lvl="1" indent="0" eaLnBrk="1" hangingPunct="1">
              <a:lnSpc>
                <a:spcPct val="90000"/>
              </a:lnSpc>
              <a:spcBef>
                <a:spcPct val="0"/>
              </a:spcBef>
              <a:buClrTx/>
              <a:buSzTx/>
              <a:buFont typeface="Symbol" panose="05050102010706020507" pitchFamily="18" charset="2"/>
              <a:buChar char="-"/>
            </a:pPr>
            <a:r>
              <a:rPr lang="zh-CN" altLang="en-US" sz="3200" b="1" dirty="0">
                <a:solidFill>
                  <a:srgbClr val="800080"/>
                </a:solidFill>
                <a:latin typeface="楷体_GB2312" pitchFamily="49" charset="-122"/>
              </a:rPr>
              <a:t>  形式系统     </a:t>
            </a:r>
            <a:r>
              <a:rPr lang="zh-CN" altLang="en-US" sz="3200" b="1" dirty="0">
                <a:solidFill>
                  <a:srgbClr val="333399"/>
                </a:solidFill>
                <a:latin typeface="楷体_GB2312" pitchFamily="49" charset="-122"/>
              </a:rPr>
              <a:t>建模工具（状态机 </a:t>
            </a:r>
            <a:r>
              <a:rPr lang="zh-CN" altLang="en-US" sz="3200" b="1" dirty="0">
                <a:solidFill>
                  <a:srgbClr val="333399"/>
                </a:solidFill>
                <a:latin typeface="楷体_GB2312" pitchFamily="49" charset="-122"/>
                <a:sym typeface="Symbol" panose="05050102010706020507" pitchFamily="18" charset="2"/>
              </a:rPr>
              <a:t></a:t>
            </a:r>
            <a:r>
              <a:rPr lang="zh-CN" altLang="en-US" sz="3200" b="1" dirty="0">
                <a:solidFill>
                  <a:srgbClr val="333399"/>
                </a:solidFill>
                <a:latin typeface="楷体_GB2312" pitchFamily="49" charset="-122"/>
              </a:rPr>
              <a:t>）</a:t>
            </a:r>
            <a:endParaRPr lang="zh-CN" altLang="en-US" sz="3200" b="1" dirty="0">
              <a:solidFill>
                <a:srgbClr val="333399"/>
              </a:solidFill>
              <a:latin typeface="楷体_GB2312" pitchFamily="49" charset="-122"/>
            </a:endParaRPr>
          </a:p>
          <a:p>
            <a:pPr marL="457200" lvl="1" indent="0" eaLnBrk="1" hangingPunct="1">
              <a:lnSpc>
                <a:spcPct val="90000"/>
              </a:lnSpc>
              <a:spcBef>
                <a:spcPct val="0"/>
              </a:spcBef>
              <a:buClrTx/>
              <a:buSzTx/>
              <a:buFont typeface="Symbol" panose="05050102010706020507" pitchFamily="18" charset="2"/>
              <a:buChar char="-"/>
            </a:pPr>
            <a:r>
              <a:rPr lang="zh-CN" altLang="en-US" sz="3200" b="1" dirty="0">
                <a:solidFill>
                  <a:srgbClr val="800080"/>
                </a:solidFill>
                <a:latin typeface="楷体_GB2312" pitchFamily="49" charset="-122"/>
              </a:rPr>
              <a:t>  抽象描述     </a:t>
            </a:r>
            <a:r>
              <a:rPr lang="zh-CN" altLang="en-US" sz="3200" b="1" dirty="0">
                <a:solidFill>
                  <a:srgbClr val="333399"/>
                </a:solidFill>
                <a:latin typeface="楷体_GB2312" pitchFamily="49" charset="-122"/>
              </a:rPr>
              <a:t>形式文法、形式表达式</a:t>
            </a:r>
            <a:endParaRPr lang="zh-CN" altLang="en-US" sz="3200" b="1" dirty="0">
              <a:solidFill>
                <a:srgbClr val="333399"/>
              </a:solidFill>
              <a:latin typeface="楷体_GB2312" pitchFamily="49" charset="-122"/>
            </a:endParaRPr>
          </a:p>
        </p:txBody>
      </p:sp>
      <p:sp>
        <p:nvSpPr>
          <p:cNvPr id="9222" name="Rectangle 1035"/>
          <p:cNvSpPr/>
          <p:nvPr>
            <p:ph type="title"/>
          </p:nvPr>
        </p:nvSpPr>
        <p:spPr>
          <a:xfrm>
            <a:off x="1350963" y="381000"/>
            <a:ext cx="6497637" cy="838200"/>
          </a:xfrm>
        </p:spPr>
        <p:txBody>
          <a:bodyPr vert="horz" wrap="square" lIns="91440" tIns="45720" rIns="91440" bIns="45720" anchor="b" anchorCtr="0"/>
          <a:p>
            <a:pPr eaLnBrk="1" hangingPunct="1"/>
            <a:r>
              <a:rPr lang="zh-CN" altLang="en-US" sz="4000" b="1" dirty="0">
                <a:solidFill>
                  <a:srgbClr val="800080"/>
                </a:solidFill>
                <a:latin typeface="Arial" panose="020B0604020202020204" pitchFamily="34" charset="0"/>
                <a:ea typeface="楷体_GB2312" pitchFamily="49" charset="-122"/>
              </a:rPr>
              <a:t>课 程 性 质</a:t>
            </a:r>
            <a:endParaRPr lang="zh-CN" altLang="en-US" sz="4400" b="1" dirty="0">
              <a:latin typeface="Arial" panose="020B0604020202020204" pitchFamily="34" charset="0"/>
              <a:ea typeface="楷体_GB2312" pitchFamily="49" charset="-122"/>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6083"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6084"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6085" name="Rectangle 2"/>
          <p:cNvSpPr>
            <a:spLocks noGrp="1"/>
          </p:cNvSpPr>
          <p:nvPr>
            <p:ph type="title"/>
          </p:nvPr>
        </p:nvSpPr>
        <p:spPr/>
        <p:txBody>
          <a:bodyPr vert="horz" wrap="square" lIns="91440" tIns="45720" rIns="91440" bIns="45720" anchor="b" anchorCtr="0"/>
          <a:p>
            <a:pPr eaLnBrk="1" hangingPunct="1"/>
            <a:endParaRPr lang="zh-CN" altLang="en-US" dirty="0">
              <a:latin typeface="Arial" panose="020B0604020202020204" pitchFamily="34" charset="0"/>
              <a:ea typeface="楷体_GB2312" pitchFamily="49" charset="-122"/>
            </a:endParaRPr>
          </a:p>
        </p:txBody>
      </p:sp>
      <p:sp>
        <p:nvSpPr>
          <p:cNvPr id="46086" name="Rectangle 3"/>
          <p:cNvSpPr>
            <a:spLocks noGrp="1"/>
          </p:cNvSpPr>
          <p:nvPr>
            <p:ph idx="1"/>
          </p:nvPr>
        </p:nvSpPr>
        <p:spPr>
          <a:xfrm>
            <a:off x="381000" y="1524000"/>
            <a:ext cx="8534400" cy="5029200"/>
          </a:xfrm>
        </p:spPr>
        <p:txBody>
          <a:bodyPr vert="horz" wrap="square" lIns="91440" tIns="45720" rIns="91440" bIns="45720" anchor="t" anchorCtr="0"/>
          <a:p>
            <a:pPr eaLnBrk="1" hangingPunct="1"/>
            <a:r>
              <a:rPr lang="zh-CN" altLang="en-US" sz="3200" b="0" dirty="0">
                <a:solidFill>
                  <a:srgbClr val="333399"/>
                </a:solidFill>
                <a:latin typeface="Arial" panose="020B0604020202020204" pitchFamily="34" charset="0"/>
              </a:rPr>
              <a:t>自动机接受一定的输入，执行一定的动作，产生一定的结果。使用状态迁移描述整个工作过程。</a:t>
            </a:r>
            <a:endParaRPr lang="zh-CN" altLang="en-US" sz="3200" b="0" dirty="0">
              <a:solidFill>
                <a:srgbClr val="333399"/>
              </a:solidFill>
              <a:latin typeface="Arial" panose="020B0604020202020204" pitchFamily="34" charset="0"/>
            </a:endParaRPr>
          </a:p>
          <a:p>
            <a:pPr lvl="1" algn="just" eaLnBrk="1" hangingPunct="1">
              <a:spcAft>
                <a:spcPts val="600"/>
              </a:spcAft>
            </a:pPr>
            <a:r>
              <a:rPr lang="zh-CN" altLang="en-US" sz="3200" b="1" dirty="0">
                <a:solidFill>
                  <a:srgbClr val="800080"/>
                </a:solidFill>
                <a:latin typeface="Arial" panose="020B0604020202020204" pitchFamily="34" charset="0"/>
              </a:rPr>
              <a:t>状态</a:t>
            </a:r>
            <a:r>
              <a:rPr lang="zh-CN" altLang="en-US" dirty="0">
                <a:solidFill>
                  <a:srgbClr val="333399"/>
                </a:solidFill>
                <a:latin typeface="Arial" panose="020B0604020202020204" pitchFamily="34" charset="0"/>
              </a:rPr>
              <a:t>：一个标识，能区分自动机在不同时刻的状况。有限状态系统具有任意有限数目的内部“状态”</a:t>
            </a:r>
            <a:endParaRPr lang="zh-CN" altLang="en-US" dirty="0">
              <a:solidFill>
                <a:srgbClr val="333399"/>
              </a:solidFill>
              <a:latin typeface="Arial" panose="020B0604020202020204" pitchFamily="34" charset="0"/>
            </a:endParaRPr>
          </a:p>
          <a:p>
            <a:pPr algn="just" eaLnBrk="1" hangingPunct="1">
              <a:spcAft>
                <a:spcPts val="600"/>
              </a:spcAft>
            </a:pPr>
            <a:r>
              <a:rPr lang="zh-CN" altLang="en-US" sz="3200" dirty="0">
                <a:solidFill>
                  <a:srgbClr val="800080"/>
                </a:solidFill>
                <a:latin typeface="Arial" panose="020B0604020202020204" pitchFamily="34" charset="0"/>
              </a:rPr>
              <a:t>自动机的本质</a:t>
            </a:r>
            <a:r>
              <a:rPr lang="zh-CN" altLang="en-US" sz="3200" b="0" dirty="0">
                <a:solidFill>
                  <a:srgbClr val="333399"/>
                </a:solidFill>
                <a:latin typeface="Arial" panose="020B0604020202020204" pitchFamily="34" charset="0"/>
              </a:rPr>
              <a:t>：根据状态、输入和规则决定下一个状态</a:t>
            </a:r>
            <a:endParaRPr lang="zh-CN" altLang="en-US" sz="3200" b="0" dirty="0">
              <a:solidFill>
                <a:srgbClr val="333399"/>
              </a:solidFill>
              <a:latin typeface="Arial" panose="020B0604020202020204" pitchFamily="34" charset="0"/>
            </a:endParaRPr>
          </a:p>
          <a:p>
            <a:pPr lvl="1" algn="just" eaLnBrk="1" hangingPunct="1">
              <a:spcAft>
                <a:spcPts val="600"/>
              </a:spcAft>
              <a:buNone/>
            </a:pPr>
            <a:r>
              <a:rPr lang="zh-CN" altLang="en-US" b="1" dirty="0">
                <a:solidFill>
                  <a:srgbClr val="800080"/>
                </a:solidFill>
                <a:latin typeface="Arial" panose="020B0604020202020204" pitchFamily="34" charset="0"/>
              </a:rPr>
              <a:t>状态 ＋ 输入（激励）＋ 规则 </a:t>
            </a:r>
            <a:r>
              <a:rPr lang="zh-CN" altLang="en-US" b="1" dirty="0">
                <a:solidFill>
                  <a:srgbClr val="800080"/>
                </a:solidFill>
                <a:latin typeface="Arial" panose="020B0604020202020204" pitchFamily="34" charset="0"/>
                <a:sym typeface="Symbol" panose="05050102010706020507" charset="0"/>
              </a:rPr>
              <a:t></a:t>
            </a:r>
            <a:r>
              <a:rPr lang="zh-CN" altLang="en-US" b="1" dirty="0">
                <a:solidFill>
                  <a:srgbClr val="800080"/>
                </a:solidFill>
                <a:latin typeface="Arial" panose="020B0604020202020204" pitchFamily="34" charset="0"/>
              </a:rPr>
              <a:t>状态迁移</a:t>
            </a:r>
            <a:endParaRPr lang="zh-CN" altLang="en-US" b="1" dirty="0">
              <a:solidFill>
                <a:srgbClr val="800080"/>
              </a:solidFill>
              <a:latin typeface="Arial" panose="020B0604020202020204" pitchFamily="34" charset="0"/>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7107"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7108"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7109" name="Rectangle 2"/>
          <p:cNvSpPr>
            <a:spLocks noGrp="1"/>
          </p:cNvSpPr>
          <p:nvPr>
            <p:ph type="title"/>
          </p:nvPr>
        </p:nvSpPr>
        <p:spPr/>
        <p:txBody>
          <a:bodyPr vert="horz" wrap="square" lIns="91440" tIns="45720" rIns="91440" bIns="45720" anchor="b" anchorCtr="0"/>
          <a:p>
            <a:pPr eaLnBrk="1" hangingPunct="1"/>
            <a:r>
              <a:rPr lang="zh-CN" altLang="en-US" sz="4400" b="1" dirty="0">
                <a:solidFill>
                  <a:srgbClr val="800080"/>
                </a:solidFill>
                <a:latin typeface="Arial" panose="020B0604020202020204" pitchFamily="34" charset="0"/>
                <a:ea typeface="楷体_GB2312" pitchFamily="49" charset="-122"/>
              </a:rPr>
              <a:t>为什么叫自动机？</a:t>
            </a:r>
            <a:endParaRPr lang="zh-CN" altLang="en-US" sz="4400" b="1" dirty="0">
              <a:solidFill>
                <a:srgbClr val="800080"/>
              </a:solidFill>
              <a:latin typeface="Arial" panose="020B0604020202020204" pitchFamily="34" charset="0"/>
              <a:ea typeface="楷体_GB2312" pitchFamily="49" charset="-122"/>
            </a:endParaRPr>
          </a:p>
        </p:txBody>
      </p:sp>
      <p:sp>
        <p:nvSpPr>
          <p:cNvPr id="47110" name="Rectangle 3"/>
          <p:cNvSpPr>
            <a:spLocks noGrp="1"/>
          </p:cNvSpPr>
          <p:nvPr>
            <p:ph idx="1"/>
          </p:nvPr>
        </p:nvSpPr>
        <p:spPr/>
        <p:txBody>
          <a:bodyPr vert="horz" wrap="square" lIns="91440" tIns="45720" rIns="91440" bIns="45720" anchor="t" anchorCtr="0"/>
          <a:p>
            <a:pPr eaLnBrk="1" hangingPunct="1">
              <a:lnSpc>
                <a:spcPct val="130000"/>
              </a:lnSpc>
            </a:pPr>
            <a:r>
              <a:rPr lang="zh-CN" altLang="en-US" sz="3200" b="0" dirty="0">
                <a:solidFill>
                  <a:srgbClr val="333399"/>
                </a:solidFill>
                <a:latin typeface="Arial" panose="020B0604020202020204" pitchFamily="34" charset="0"/>
              </a:rPr>
              <a:t>可能的状态、运行的规则都是事先确定的。一旦开始运行，就按照事先确定的规则工作，因此叫“自动机”。</a:t>
            </a:r>
            <a:endParaRPr lang="zh-CN" altLang="en-US" sz="3200" b="0" dirty="0">
              <a:solidFill>
                <a:srgbClr val="333399"/>
              </a:solidFill>
              <a:latin typeface="Arial" panose="020B0604020202020204" pitchFamily="34" charset="0"/>
            </a:endParaRPr>
          </a:p>
          <a:p>
            <a:pPr eaLnBrk="1" hangingPunct="1">
              <a:lnSpc>
                <a:spcPct val="130000"/>
              </a:lnSpc>
            </a:pPr>
            <a:r>
              <a:rPr lang="zh-CN" altLang="en-US" sz="3200" b="0" dirty="0">
                <a:solidFill>
                  <a:srgbClr val="333399"/>
                </a:solidFill>
                <a:latin typeface="Arial" panose="020B0604020202020204" pitchFamily="34" charset="0"/>
              </a:rPr>
              <a:t>有限自动机可以认为是由一个带有读头的有限控制器和一条写有字符的输入带组成。</a:t>
            </a:r>
            <a:endParaRPr lang="zh-CN" altLang="en-US" sz="3200" b="0" dirty="0">
              <a:solidFill>
                <a:srgbClr val="333399"/>
              </a:solidFill>
              <a:latin typeface="Arial" panose="020B0604020202020204" pitchFamily="34" charset="0"/>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8131"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8132"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8133" name="Rectangle 2"/>
          <p:cNvSpPr>
            <a:spLocks noGrp="1"/>
          </p:cNvSpPr>
          <p:nvPr>
            <p:ph type="title"/>
          </p:nvPr>
        </p:nvSpPr>
        <p:spPr/>
        <p:txBody>
          <a:bodyPr vert="horz" wrap="square" lIns="91440" tIns="45720" rIns="91440" bIns="45720" anchor="b" anchorCtr="0"/>
          <a:p>
            <a:pPr eaLnBrk="1" hangingPunct="1"/>
            <a:endParaRPr lang="zh-CN" altLang="en-US" dirty="0">
              <a:solidFill>
                <a:schemeClr val="tx1"/>
              </a:solidFill>
              <a:latin typeface="Arial" panose="020B0604020202020204" pitchFamily="34" charset="0"/>
              <a:ea typeface="楷体_GB2312" pitchFamily="49" charset="-122"/>
            </a:endParaRPr>
          </a:p>
        </p:txBody>
      </p:sp>
      <p:sp>
        <p:nvSpPr>
          <p:cNvPr id="48134" name="Rectangle 3"/>
          <p:cNvSpPr>
            <a:spLocks noGrp="1"/>
          </p:cNvSpPr>
          <p:nvPr>
            <p:ph idx="1"/>
          </p:nvPr>
        </p:nvSpPr>
        <p:spPr>
          <a:xfrm>
            <a:off x="381000" y="1295400"/>
            <a:ext cx="8534400" cy="2133600"/>
          </a:xfrm>
        </p:spPr>
        <p:txBody>
          <a:bodyPr vert="horz" wrap="square" lIns="91440" tIns="45720" rIns="91440" bIns="45720" anchor="t" anchorCtr="0"/>
          <a:p>
            <a:pPr eaLnBrk="1" hangingPunct="1"/>
            <a:r>
              <a:rPr lang="zh-CN" altLang="en-US" sz="3200" b="0" dirty="0">
                <a:solidFill>
                  <a:srgbClr val="333399"/>
                </a:solidFill>
                <a:latin typeface="Arial" panose="020B0604020202020204" pitchFamily="34" charset="0"/>
              </a:rPr>
              <a:t>例1：打电话 (自动机在通信领域的应用)。</a:t>
            </a:r>
            <a:endParaRPr lang="zh-CN" altLang="en-US" sz="3200" b="0" dirty="0">
              <a:solidFill>
                <a:srgbClr val="333399"/>
              </a:solidFill>
              <a:latin typeface="Arial" panose="020B0604020202020204" pitchFamily="34" charset="0"/>
            </a:endParaRPr>
          </a:p>
          <a:p>
            <a:pPr eaLnBrk="1" hangingPunct="1">
              <a:buNone/>
            </a:pPr>
            <a:r>
              <a:rPr lang="zh-CN" altLang="en-US" sz="3200" b="0" dirty="0">
                <a:solidFill>
                  <a:srgbClr val="333399"/>
                </a:solidFill>
                <a:latin typeface="Arial" panose="020B0604020202020204" pitchFamily="34" charset="0"/>
              </a:rPr>
              <a:t>	      </a:t>
            </a:r>
            <a:r>
              <a:rPr lang="zh-CN" altLang="en-US" b="0" dirty="0">
                <a:solidFill>
                  <a:srgbClr val="333399"/>
                </a:solidFill>
                <a:latin typeface="Arial" panose="020B0604020202020204" pitchFamily="34" charset="0"/>
              </a:rPr>
              <a:t>在一次呼叫中，从建立连接到通话完毕，要经历摘机，拨号，应答，进行通话等过程，可以分别用五个状态来表示。</a:t>
            </a:r>
            <a:endParaRPr lang="zh-CN" altLang="en-US" b="0" dirty="0">
              <a:solidFill>
                <a:srgbClr val="333399"/>
              </a:solidFill>
              <a:latin typeface="Arial" panose="020B0604020202020204" pitchFamily="34" charset="0"/>
            </a:endParaRPr>
          </a:p>
        </p:txBody>
      </p:sp>
      <p:grpSp>
        <p:nvGrpSpPr>
          <p:cNvPr id="48135" name="Group 40"/>
          <p:cNvGrpSpPr/>
          <p:nvPr/>
        </p:nvGrpSpPr>
        <p:grpSpPr>
          <a:xfrm>
            <a:off x="2743200" y="3124200"/>
            <a:ext cx="5884863" cy="3468688"/>
            <a:chOff x="1861" y="2016"/>
            <a:chExt cx="3707" cy="2089"/>
          </a:xfrm>
        </p:grpSpPr>
        <p:sp>
          <p:nvSpPr>
            <p:cNvPr id="48143" name="Freeform 5"/>
            <p:cNvSpPr/>
            <p:nvPr/>
          </p:nvSpPr>
          <p:spPr>
            <a:xfrm>
              <a:off x="1861" y="3112"/>
              <a:ext cx="412" cy="374"/>
            </a:xfrm>
            <a:custGeom>
              <a:avLst/>
              <a:gdLst/>
              <a:ahLst/>
              <a:cxnLst>
                <a:cxn ang="0">
                  <a:pos x="1118" y="1678"/>
                </a:cxn>
                <a:cxn ang="0">
                  <a:pos x="1870" y="1678"/>
                </a:cxn>
                <a:cxn ang="0">
                  <a:pos x="2026" y="1665"/>
                </a:cxn>
                <a:cxn ang="0">
                  <a:pos x="2177" y="1646"/>
                </a:cxn>
                <a:cxn ang="0">
                  <a:pos x="2339" y="1604"/>
                </a:cxn>
                <a:cxn ang="0">
                  <a:pos x="2475" y="1538"/>
                </a:cxn>
                <a:cxn ang="0">
                  <a:pos x="2605" y="1467"/>
                </a:cxn>
                <a:cxn ang="0">
                  <a:pos x="2717" y="1390"/>
                </a:cxn>
                <a:cxn ang="0">
                  <a:pos x="2807" y="1288"/>
                </a:cxn>
                <a:cxn ang="0">
                  <a:pos x="2897" y="1180"/>
                </a:cxn>
                <a:cxn ang="0">
                  <a:pos x="2941" y="1071"/>
                </a:cxn>
                <a:cxn ang="0">
                  <a:pos x="2978" y="959"/>
                </a:cxn>
                <a:cxn ang="0">
                  <a:pos x="2991" y="846"/>
                </a:cxn>
                <a:cxn ang="0">
                  <a:pos x="2978" y="717"/>
                </a:cxn>
                <a:cxn ang="0">
                  <a:pos x="2941" y="604"/>
                </a:cxn>
                <a:cxn ang="0">
                  <a:pos x="2897" y="489"/>
                </a:cxn>
                <a:cxn ang="0">
                  <a:pos x="2807" y="386"/>
                </a:cxn>
                <a:cxn ang="0">
                  <a:pos x="2717" y="293"/>
                </a:cxn>
                <a:cxn ang="0">
                  <a:pos x="2605" y="210"/>
                </a:cxn>
                <a:cxn ang="0">
                  <a:pos x="2475" y="138"/>
                </a:cxn>
                <a:cxn ang="0">
                  <a:pos x="2339" y="76"/>
                </a:cxn>
                <a:cxn ang="0">
                  <a:pos x="2177" y="41"/>
                </a:cxn>
                <a:cxn ang="0">
                  <a:pos x="2026" y="1"/>
                </a:cxn>
                <a:cxn ang="0">
                  <a:pos x="1870" y="0"/>
                </a:cxn>
                <a:cxn ang="0">
                  <a:pos x="1118" y="0"/>
                </a:cxn>
                <a:cxn ang="0">
                  <a:pos x="965" y="1"/>
                </a:cxn>
                <a:cxn ang="0">
                  <a:pos x="814" y="41"/>
                </a:cxn>
                <a:cxn ang="0">
                  <a:pos x="655" y="76"/>
                </a:cxn>
                <a:cxn ang="0">
                  <a:pos x="522" y="138"/>
                </a:cxn>
                <a:cxn ang="0">
                  <a:pos x="394" y="210"/>
                </a:cxn>
                <a:cxn ang="0">
                  <a:pos x="282" y="293"/>
                </a:cxn>
                <a:cxn ang="0">
                  <a:pos x="181" y="386"/>
                </a:cxn>
                <a:cxn ang="0">
                  <a:pos x="110" y="489"/>
                </a:cxn>
                <a:cxn ang="0">
                  <a:pos x="49" y="604"/>
                </a:cxn>
                <a:cxn ang="0">
                  <a:pos x="13" y="717"/>
                </a:cxn>
                <a:cxn ang="0">
                  <a:pos x="0" y="846"/>
                </a:cxn>
                <a:cxn ang="0">
                  <a:pos x="13" y="959"/>
                </a:cxn>
                <a:cxn ang="0">
                  <a:pos x="49" y="1071"/>
                </a:cxn>
                <a:cxn ang="0">
                  <a:pos x="110" y="1180"/>
                </a:cxn>
                <a:cxn ang="0">
                  <a:pos x="181" y="1288"/>
                </a:cxn>
                <a:cxn ang="0">
                  <a:pos x="282" y="1390"/>
                </a:cxn>
                <a:cxn ang="0">
                  <a:pos x="394" y="1467"/>
                </a:cxn>
                <a:cxn ang="0">
                  <a:pos x="522" y="1538"/>
                </a:cxn>
                <a:cxn ang="0">
                  <a:pos x="655" y="1604"/>
                </a:cxn>
                <a:cxn ang="0">
                  <a:pos x="814" y="1646"/>
                </a:cxn>
                <a:cxn ang="0">
                  <a:pos x="965" y="1665"/>
                </a:cxn>
                <a:cxn ang="0">
                  <a:pos x="1118" y="1678"/>
                </a:cxn>
              </a:cxnLst>
              <a:pathLst>
                <a:path w="251" h="257">
                  <a:moveTo>
                    <a:pt x="94" y="257"/>
                  </a:moveTo>
                  <a:lnTo>
                    <a:pt x="157" y="257"/>
                  </a:lnTo>
                  <a:lnTo>
                    <a:pt x="170" y="255"/>
                  </a:lnTo>
                  <a:lnTo>
                    <a:pt x="183" y="252"/>
                  </a:lnTo>
                  <a:lnTo>
                    <a:pt x="196" y="245"/>
                  </a:lnTo>
                  <a:lnTo>
                    <a:pt x="208" y="236"/>
                  </a:lnTo>
                  <a:lnTo>
                    <a:pt x="219" y="225"/>
                  </a:lnTo>
                  <a:lnTo>
                    <a:pt x="228" y="213"/>
                  </a:lnTo>
                  <a:lnTo>
                    <a:pt x="236" y="197"/>
                  </a:lnTo>
                  <a:lnTo>
                    <a:pt x="243" y="181"/>
                  </a:lnTo>
                  <a:lnTo>
                    <a:pt x="247" y="164"/>
                  </a:lnTo>
                  <a:lnTo>
                    <a:pt x="250" y="147"/>
                  </a:lnTo>
                  <a:lnTo>
                    <a:pt x="251" y="129"/>
                  </a:lnTo>
                  <a:lnTo>
                    <a:pt x="250" y="110"/>
                  </a:lnTo>
                  <a:lnTo>
                    <a:pt x="247" y="93"/>
                  </a:lnTo>
                  <a:lnTo>
                    <a:pt x="243" y="75"/>
                  </a:lnTo>
                  <a:lnTo>
                    <a:pt x="236" y="59"/>
                  </a:lnTo>
                  <a:lnTo>
                    <a:pt x="228" y="45"/>
                  </a:lnTo>
                  <a:lnTo>
                    <a:pt x="219" y="32"/>
                  </a:lnTo>
                  <a:lnTo>
                    <a:pt x="208" y="21"/>
                  </a:lnTo>
                  <a:lnTo>
                    <a:pt x="196" y="12"/>
                  </a:lnTo>
                  <a:lnTo>
                    <a:pt x="183" y="6"/>
                  </a:lnTo>
                  <a:lnTo>
                    <a:pt x="170" y="1"/>
                  </a:lnTo>
                  <a:lnTo>
                    <a:pt x="157" y="0"/>
                  </a:lnTo>
                  <a:lnTo>
                    <a:pt x="94" y="0"/>
                  </a:lnTo>
                  <a:lnTo>
                    <a:pt x="81" y="1"/>
                  </a:lnTo>
                  <a:lnTo>
                    <a:pt x="68" y="6"/>
                  </a:lnTo>
                  <a:lnTo>
                    <a:pt x="55" y="12"/>
                  </a:lnTo>
                  <a:lnTo>
                    <a:pt x="44" y="21"/>
                  </a:lnTo>
                  <a:lnTo>
                    <a:pt x="33" y="32"/>
                  </a:lnTo>
                  <a:lnTo>
                    <a:pt x="24" y="45"/>
                  </a:lnTo>
                  <a:lnTo>
                    <a:pt x="15" y="59"/>
                  </a:lnTo>
                  <a:lnTo>
                    <a:pt x="9" y="75"/>
                  </a:lnTo>
                  <a:lnTo>
                    <a:pt x="4" y="93"/>
                  </a:lnTo>
                  <a:lnTo>
                    <a:pt x="1" y="110"/>
                  </a:lnTo>
                  <a:lnTo>
                    <a:pt x="0" y="129"/>
                  </a:lnTo>
                  <a:lnTo>
                    <a:pt x="1" y="147"/>
                  </a:lnTo>
                  <a:lnTo>
                    <a:pt x="4" y="164"/>
                  </a:lnTo>
                  <a:lnTo>
                    <a:pt x="9" y="181"/>
                  </a:lnTo>
                  <a:lnTo>
                    <a:pt x="15" y="197"/>
                  </a:lnTo>
                  <a:lnTo>
                    <a:pt x="24" y="213"/>
                  </a:lnTo>
                  <a:lnTo>
                    <a:pt x="33" y="225"/>
                  </a:lnTo>
                  <a:lnTo>
                    <a:pt x="44" y="236"/>
                  </a:lnTo>
                  <a:lnTo>
                    <a:pt x="55" y="245"/>
                  </a:lnTo>
                  <a:lnTo>
                    <a:pt x="68" y="252"/>
                  </a:lnTo>
                  <a:lnTo>
                    <a:pt x="81" y="255"/>
                  </a:lnTo>
                  <a:lnTo>
                    <a:pt x="94" y="257"/>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48144" name="Rectangle 6"/>
            <p:cNvSpPr/>
            <p:nvPr/>
          </p:nvSpPr>
          <p:spPr>
            <a:xfrm>
              <a:off x="2088" y="3201"/>
              <a:ext cx="138" cy="15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1700" dirty="0">
                  <a:solidFill>
                    <a:srgbClr val="000000"/>
                  </a:solidFill>
                  <a:latin typeface="宋体" panose="02010600030101010101" pitchFamily="2" charset="-122"/>
                  <a:ea typeface="宋体" panose="02010600030101010101" pitchFamily="2" charset="-122"/>
                </a:rPr>
                <a:t>q0</a:t>
              </a:r>
              <a:endParaRPr lang="en-US" altLang="zh-CN" sz="2000" dirty="0">
                <a:solidFill>
                  <a:srgbClr val="009999"/>
                </a:solidFill>
                <a:ea typeface="宋体" panose="02010600030101010101" pitchFamily="2" charset="-122"/>
              </a:endParaRPr>
            </a:p>
          </p:txBody>
        </p:sp>
        <p:sp>
          <p:nvSpPr>
            <p:cNvPr id="48145" name="Freeform 7"/>
            <p:cNvSpPr/>
            <p:nvPr/>
          </p:nvSpPr>
          <p:spPr>
            <a:xfrm>
              <a:off x="2768" y="2368"/>
              <a:ext cx="411" cy="372"/>
            </a:xfrm>
            <a:custGeom>
              <a:avLst/>
              <a:gdLst/>
              <a:ahLst/>
              <a:cxnLst>
                <a:cxn ang="0">
                  <a:pos x="1120" y="1659"/>
                </a:cxn>
                <a:cxn ang="0">
                  <a:pos x="1871" y="1659"/>
                </a:cxn>
                <a:cxn ang="0">
                  <a:pos x="2030" y="1654"/>
                </a:cxn>
                <a:cxn ang="0">
                  <a:pos x="2200" y="1626"/>
                </a:cxn>
                <a:cxn ang="0">
                  <a:pos x="2346" y="1585"/>
                </a:cxn>
                <a:cxn ang="0">
                  <a:pos x="2484" y="1529"/>
                </a:cxn>
                <a:cxn ang="0">
                  <a:pos x="2616" y="1457"/>
                </a:cxn>
                <a:cxn ang="0">
                  <a:pos x="2724" y="1375"/>
                </a:cxn>
                <a:cxn ang="0">
                  <a:pos x="2821" y="1286"/>
                </a:cxn>
                <a:cxn ang="0">
                  <a:pos x="2892" y="1171"/>
                </a:cxn>
                <a:cxn ang="0">
                  <a:pos x="2951" y="1062"/>
                </a:cxn>
                <a:cxn ang="0">
                  <a:pos x="2987" y="946"/>
                </a:cxn>
                <a:cxn ang="0">
                  <a:pos x="3002" y="828"/>
                </a:cxn>
                <a:cxn ang="0">
                  <a:pos x="2987" y="716"/>
                </a:cxn>
                <a:cxn ang="0">
                  <a:pos x="2951" y="597"/>
                </a:cxn>
                <a:cxn ang="0">
                  <a:pos x="2892" y="485"/>
                </a:cxn>
                <a:cxn ang="0">
                  <a:pos x="2821" y="384"/>
                </a:cxn>
                <a:cxn ang="0">
                  <a:pos x="2724" y="285"/>
                </a:cxn>
                <a:cxn ang="0">
                  <a:pos x="2616" y="199"/>
                </a:cxn>
                <a:cxn ang="0">
                  <a:pos x="2484" y="137"/>
                </a:cxn>
                <a:cxn ang="0">
                  <a:pos x="2346" y="76"/>
                </a:cxn>
                <a:cxn ang="0">
                  <a:pos x="2200" y="32"/>
                </a:cxn>
                <a:cxn ang="0">
                  <a:pos x="2030" y="1"/>
                </a:cxn>
                <a:cxn ang="0">
                  <a:pos x="1871" y="0"/>
                </a:cxn>
                <a:cxn ang="0">
                  <a:pos x="1120" y="0"/>
                </a:cxn>
                <a:cxn ang="0">
                  <a:pos x="965" y="1"/>
                </a:cxn>
                <a:cxn ang="0">
                  <a:pos x="806" y="32"/>
                </a:cxn>
                <a:cxn ang="0">
                  <a:pos x="649" y="76"/>
                </a:cxn>
                <a:cxn ang="0">
                  <a:pos x="520" y="137"/>
                </a:cxn>
                <a:cxn ang="0">
                  <a:pos x="386" y="199"/>
                </a:cxn>
                <a:cxn ang="0">
                  <a:pos x="261" y="285"/>
                </a:cxn>
                <a:cxn ang="0">
                  <a:pos x="168" y="384"/>
                </a:cxn>
                <a:cxn ang="0">
                  <a:pos x="95" y="485"/>
                </a:cxn>
                <a:cxn ang="0">
                  <a:pos x="35" y="597"/>
                </a:cxn>
                <a:cxn ang="0">
                  <a:pos x="13" y="716"/>
                </a:cxn>
                <a:cxn ang="0">
                  <a:pos x="0" y="828"/>
                </a:cxn>
                <a:cxn ang="0">
                  <a:pos x="13" y="946"/>
                </a:cxn>
                <a:cxn ang="0">
                  <a:pos x="35" y="1062"/>
                </a:cxn>
                <a:cxn ang="0">
                  <a:pos x="95" y="1171"/>
                </a:cxn>
                <a:cxn ang="0">
                  <a:pos x="168" y="1286"/>
                </a:cxn>
                <a:cxn ang="0">
                  <a:pos x="261" y="1375"/>
                </a:cxn>
                <a:cxn ang="0">
                  <a:pos x="386" y="1457"/>
                </a:cxn>
                <a:cxn ang="0">
                  <a:pos x="520" y="1529"/>
                </a:cxn>
                <a:cxn ang="0">
                  <a:pos x="649" y="1585"/>
                </a:cxn>
                <a:cxn ang="0">
                  <a:pos x="806" y="1626"/>
                </a:cxn>
                <a:cxn ang="0">
                  <a:pos x="965" y="1654"/>
                </a:cxn>
                <a:cxn ang="0">
                  <a:pos x="1120" y="1659"/>
                </a:cxn>
              </a:cxnLst>
              <a:pathLst>
                <a:path w="250" h="256">
                  <a:moveTo>
                    <a:pt x="93" y="256"/>
                  </a:moveTo>
                  <a:lnTo>
                    <a:pt x="156" y="256"/>
                  </a:lnTo>
                  <a:lnTo>
                    <a:pt x="169" y="255"/>
                  </a:lnTo>
                  <a:lnTo>
                    <a:pt x="183" y="251"/>
                  </a:lnTo>
                  <a:lnTo>
                    <a:pt x="195" y="245"/>
                  </a:lnTo>
                  <a:lnTo>
                    <a:pt x="207" y="236"/>
                  </a:lnTo>
                  <a:lnTo>
                    <a:pt x="218" y="225"/>
                  </a:lnTo>
                  <a:lnTo>
                    <a:pt x="227" y="212"/>
                  </a:lnTo>
                  <a:lnTo>
                    <a:pt x="235" y="198"/>
                  </a:lnTo>
                  <a:lnTo>
                    <a:pt x="241" y="181"/>
                  </a:lnTo>
                  <a:lnTo>
                    <a:pt x="246" y="164"/>
                  </a:lnTo>
                  <a:lnTo>
                    <a:pt x="249" y="146"/>
                  </a:lnTo>
                  <a:lnTo>
                    <a:pt x="250" y="128"/>
                  </a:lnTo>
                  <a:lnTo>
                    <a:pt x="249" y="110"/>
                  </a:lnTo>
                  <a:lnTo>
                    <a:pt x="246" y="92"/>
                  </a:lnTo>
                  <a:lnTo>
                    <a:pt x="241" y="75"/>
                  </a:lnTo>
                  <a:lnTo>
                    <a:pt x="235" y="59"/>
                  </a:lnTo>
                  <a:lnTo>
                    <a:pt x="227" y="44"/>
                  </a:lnTo>
                  <a:lnTo>
                    <a:pt x="218" y="31"/>
                  </a:lnTo>
                  <a:lnTo>
                    <a:pt x="207" y="21"/>
                  </a:lnTo>
                  <a:lnTo>
                    <a:pt x="195" y="12"/>
                  </a:lnTo>
                  <a:lnTo>
                    <a:pt x="183" y="5"/>
                  </a:lnTo>
                  <a:lnTo>
                    <a:pt x="169" y="1"/>
                  </a:lnTo>
                  <a:lnTo>
                    <a:pt x="156" y="0"/>
                  </a:lnTo>
                  <a:lnTo>
                    <a:pt x="93" y="0"/>
                  </a:lnTo>
                  <a:lnTo>
                    <a:pt x="80" y="1"/>
                  </a:lnTo>
                  <a:lnTo>
                    <a:pt x="67" y="5"/>
                  </a:lnTo>
                  <a:lnTo>
                    <a:pt x="54" y="12"/>
                  </a:lnTo>
                  <a:lnTo>
                    <a:pt x="43" y="21"/>
                  </a:lnTo>
                  <a:lnTo>
                    <a:pt x="32" y="31"/>
                  </a:lnTo>
                  <a:lnTo>
                    <a:pt x="22" y="44"/>
                  </a:lnTo>
                  <a:lnTo>
                    <a:pt x="14" y="59"/>
                  </a:lnTo>
                  <a:lnTo>
                    <a:pt x="8" y="75"/>
                  </a:lnTo>
                  <a:lnTo>
                    <a:pt x="3" y="92"/>
                  </a:lnTo>
                  <a:lnTo>
                    <a:pt x="1" y="110"/>
                  </a:lnTo>
                  <a:lnTo>
                    <a:pt x="0" y="128"/>
                  </a:lnTo>
                  <a:lnTo>
                    <a:pt x="1" y="146"/>
                  </a:lnTo>
                  <a:lnTo>
                    <a:pt x="3" y="164"/>
                  </a:lnTo>
                  <a:lnTo>
                    <a:pt x="8" y="181"/>
                  </a:lnTo>
                  <a:lnTo>
                    <a:pt x="14" y="198"/>
                  </a:lnTo>
                  <a:lnTo>
                    <a:pt x="22" y="212"/>
                  </a:lnTo>
                  <a:lnTo>
                    <a:pt x="32" y="225"/>
                  </a:lnTo>
                  <a:lnTo>
                    <a:pt x="43" y="236"/>
                  </a:lnTo>
                  <a:lnTo>
                    <a:pt x="54" y="245"/>
                  </a:lnTo>
                  <a:lnTo>
                    <a:pt x="67" y="251"/>
                  </a:lnTo>
                  <a:lnTo>
                    <a:pt x="80" y="255"/>
                  </a:lnTo>
                  <a:lnTo>
                    <a:pt x="93" y="256"/>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48146" name="Rectangle 8"/>
            <p:cNvSpPr/>
            <p:nvPr/>
          </p:nvSpPr>
          <p:spPr>
            <a:xfrm>
              <a:off x="2978" y="2455"/>
              <a:ext cx="154" cy="17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1900" dirty="0">
                  <a:solidFill>
                    <a:srgbClr val="000000"/>
                  </a:solidFill>
                  <a:latin typeface="宋体" panose="02010600030101010101" pitchFamily="2" charset="-122"/>
                  <a:ea typeface="宋体" panose="02010600030101010101" pitchFamily="2" charset="-122"/>
                </a:rPr>
                <a:t>q1</a:t>
              </a:r>
              <a:endParaRPr lang="en-US" altLang="zh-CN" sz="2400" dirty="0">
                <a:solidFill>
                  <a:srgbClr val="009999"/>
                </a:solidFill>
                <a:ea typeface="宋体" panose="02010600030101010101" pitchFamily="2" charset="-122"/>
              </a:endParaRPr>
            </a:p>
          </p:txBody>
        </p:sp>
        <p:sp>
          <p:nvSpPr>
            <p:cNvPr id="48147" name="Freeform 9"/>
            <p:cNvSpPr/>
            <p:nvPr/>
          </p:nvSpPr>
          <p:spPr>
            <a:xfrm>
              <a:off x="4003" y="2368"/>
              <a:ext cx="413" cy="372"/>
            </a:xfrm>
            <a:custGeom>
              <a:avLst/>
              <a:gdLst/>
              <a:ahLst/>
              <a:cxnLst>
                <a:cxn ang="0">
                  <a:pos x="1137" y="1659"/>
                </a:cxn>
                <a:cxn ang="0">
                  <a:pos x="1884" y="1659"/>
                </a:cxn>
                <a:cxn ang="0">
                  <a:pos x="2055" y="1654"/>
                </a:cxn>
                <a:cxn ang="0">
                  <a:pos x="2203" y="1626"/>
                </a:cxn>
                <a:cxn ang="0">
                  <a:pos x="2366" y="1585"/>
                </a:cxn>
                <a:cxn ang="0">
                  <a:pos x="2499" y="1529"/>
                </a:cxn>
                <a:cxn ang="0">
                  <a:pos x="2631" y="1457"/>
                </a:cxn>
                <a:cxn ang="0">
                  <a:pos x="2740" y="1375"/>
                </a:cxn>
                <a:cxn ang="0">
                  <a:pos x="2837" y="1286"/>
                </a:cxn>
                <a:cxn ang="0">
                  <a:pos x="2919" y="1171"/>
                </a:cxn>
                <a:cxn ang="0">
                  <a:pos x="2967" y="1062"/>
                </a:cxn>
                <a:cxn ang="0">
                  <a:pos x="3011" y="946"/>
                </a:cxn>
                <a:cxn ang="0">
                  <a:pos x="3029" y="828"/>
                </a:cxn>
                <a:cxn ang="0">
                  <a:pos x="3011" y="716"/>
                </a:cxn>
                <a:cxn ang="0">
                  <a:pos x="2967" y="597"/>
                </a:cxn>
                <a:cxn ang="0">
                  <a:pos x="2919" y="485"/>
                </a:cxn>
                <a:cxn ang="0">
                  <a:pos x="2837" y="384"/>
                </a:cxn>
                <a:cxn ang="0">
                  <a:pos x="2740" y="285"/>
                </a:cxn>
                <a:cxn ang="0">
                  <a:pos x="2631" y="199"/>
                </a:cxn>
                <a:cxn ang="0">
                  <a:pos x="2499" y="137"/>
                </a:cxn>
                <a:cxn ang="0">
                  <a:pos x="2366" y="76"/>
                </a:cxn>
                <a:cxn ang="0">
                  <a:pos x="2203" y="32"/>
                </a:cxn>
                <a:cxn ang="0">
                  <a:pos x="2055" y="1"/>
                </a:cxn>
                <a:cxn ang="0">
                  <a:pos x="1884" y="0"/>
                </a:cxn>
                <a:cxn ang="0">
                  <a:pos x="1137" y="0"/>
                </a:cxn>
                <a:cxn ang="0">
                  <a:pos x="966" y="1"/>
                </a:cxn>
                <a:cxn ang="0">
                  <a:pos x="806" y="32"/>
                </a:cxn>
                <a:cxn ang="0">
                  <a:pos x="660" y="76"/>
                </a:cxn>
                <a:cxn ang="0">
                  <a:pos x="523" y="137"/>
                </a:cxn>
                <a:cxn ang="0">
                  <a:pos x="387" y="199"/>
                </a:cxn>
                <a:cxn ang="0">
                  <a:pos x="281" y="285"/>
                </a:cxn>
                <a:cxn ang="0">
                  <a:pos x="181" y="384"/>
                </a:cxn>
                <a:cxn ang="0">
                  <a:pos x="95" y="485"/>
                </a:cxn>
                <a:cxn ang="0">
                  <a:pos x="54" y="597"/>
                </a:cxn>
                <a:cxn ang="0">
                  <a:pos x="13" y="716"/>
                </a:cxn>
                <a:cxn ang="0">
                  <a:pos x="0" y="828"/>
                </a:cxn>
                <a:cxn ang="0">
                  <a:pos x="13" y="946"/>
                </a:cxn>
                <a:cxn ang="0">
                  <a:pos x="54" y="1062"/>
                </a:cxn>
                <a:cxn ang="0">
                  <a:pos x="95" y="1171"/>
                </a:cxn>
                <a:cxn ang="0">
                  <a:pos x="181" y="1286"/>
                </a:cxn>
                <a:cxn ang="0">
                  <a:pos x="281" y="1375"/>
                </a:cxn>
                <a:cxn ang="0">
                  <a:pos x="387" y="1457"/>
                </a:cxn>
                <a:cxn ang="0">
                  <a:pos x="523" y="1529"/>
                </a:cxn>
                <a:cxn ang="0">
                  <a:pos x="660" y="1585"/>
                </a:cxn>
                <a:cxn ang="0">
                  <a:pos x="806" y="1626"/>
                </a:cxn>
                <a:cxn ang="0">
                  <a:pos x="966" y="1654"/>
                </a:cxn>
                <a:cxn ang="0">
                  <a:pos x="1137" y="1659"/>
                </a:cxn>
              </a:cxnLst>
              <a:pathLst>
                <a:path w="251" h="256">
                  <a:moveTo>
                    <a:pt x="94" y="256"/>
                  </a:moveTo>
                  <a:lnTo>
                    <a:pt x="156" y="256"/>
                  </a:lnTo>
                  <a:lnTo>
                    <a:pt x="170" y="255"/>
                  </a:lnTo>
                  <a:lnTo>
                    <a:pt x="183" y="251"/>
                  </a:lnTo>
                  <a:lnTo>
                    <a:pt x="196" y="245"/>
                  </a:lnTo>
                  <a:lnTo>
                    <a:pt x="207" y="236"/>
                  </a:lnTo>
                  <a:lnTo>
                    <a:pt x="218" y="225"/>
                  </a:lnTo>
                  <a:lnTo>
                    <a:pt x="227" y="212"/>
                  </a:lnTo>
                  <a:lnTo>
                    <a:pt x="235" y="198"/>
                  </a:lnTo>
                  <a:lnTo>
                    <a:pt x="242" y="181"/>
                  </a:lnTo>
                  <a:lnTo>
                    <a:pt x="246" y="164"/>
                  </a:lnTo>
                  <a:lnTo>
                    <a:pt x="250" y="146"/>
                  </a:lnTo>
                  <a:lnTo>
                    <a:pt x="251" y="128"/>
                  </a:lnTo>
                  <a:lnTo>
                    <a:pt x="250" y="110"/>
                  </a:lnTo>
                  <a:lnTo>
                    <a:pt x="246" y="92"/>
                  </a:lnTo>
                  <a:lnTo>
                    <a:pt x="242" y="75"/>
                  </a:lnTo>
                  <a:lnTo>
                    <a:pt x="235" y="59"/>
                  </a:lnTo>
                  <a:lnTo>
                    <a:pt x="227" y="44"/>
                  </a:lnTo>
                  <a:lnTo>
                    <a:pt x="218" y="31"/>
                  </a:lnTo>
                  <a:lnTo>
                    <a:pt x="207" y="21"/>
                  </a:lnTo>
                  <a:lnTo>
                    <a:pt x="196" y="12"/>
                  </a:lnTo>
                  <a:lnTo>
                    <a:pt x="183" y="5"/>
                  </a:lnTo>
                  <a:lnTo>
                    <a:pt x="170" y="1"/>
                  </a:lnTo>
                  <a:lnTo>
                    <a:pt x="156" y="0"/>
                  </a:lnTo>
                  <a:lnTo>
                    <a:pt x="94" y="0"/>
                  </a:lnTo>
                  <a:lnTo>
                    <a:pt x="80" y="1"/>
                  </a:lnTo>
                  <a:lnTo>
                    <a:pt x="67" y="5"/>
                  </a:lnTo>
                  <a:lnTo>
                    <a:pt x="55" y="12"/>
                  </a:lnTo>
                  <a:lnTo>
                    <a:pt x="43" y="21"/>
                  </a:lnTo>
                  <a:lnTo>
                    <a:pt x="32" y="31"/>
                  </a:lnTo>
                  <a:lnTo>
                    <a:pt x="23" y="44"/>
                  </a:lnTo>
                  <a:lnTo>
                    <a:pt x="15" y="59"/>
                  </a:lnTo>
                  <a:lnTo>
                    <a:pt x="8" y="75"/>
                  </a:lnTo>
                  <a:lnTo>
                    <a:pt x="4" y="92"/>
                  </a:lnTo>
                  <a:lnTo>
                    <a:pt x="1" y="110"/>
                  </a:lnTo>
                  <a:lnTo>
                    <a:pt x="0" y="128"/>
                  </a:lnTo>
                  <a:lnTo>
                    <a:pt x="1" y="146"/>
                  </a:lnTo>
                  <a:lnTo>
                    <a:pt x="4" y="164"/>
                  </a:lnTo>
                  <a:lnTo>
                    <a:pt x="8" y="181"/>
                  </a:lnTo>
                  <a:lnTo>
                    <a:pt x="15" y="198"/>
                  </a:lnTo>
                  <a:lnTo>
                    <a:pt x="23" y="212"/>
                  </a:lnTo>
                  <a:lnTo>
                    <a:pt x="32" y="225"/>
                  </a:lnTo>
                  <a:lnTo>
                    <a:pt x="43" y="236"/>
                  </a:lnTo>
                  <a:lnTo>
                    <a:pt x="55" y="245"/>
                  </a:lnTo>
                  <a:lnTo>
                    <a:pt x="67" y="251"/>
                  </a:lnTo>
                  <a:lnTo>
                    <a:pt x="80" y="255"/>
                  </a:lnTo>
                  <a:lnTo>
                    <a:pt x="94" y="256"/>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48148" name="Rectangle 10"/>
            <p:cNvSpPr/>
            <p:nvPr/>
          </p:nvSpPr>
          <p:spPr>
            <a:xfrm>
              <a:off x="4228" y="2455"/>
              <a:ext cx="138" cy="15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1700" dirty="0">
                  <a:solidFill>
                    <a:srgbClr val="000000"/>
                  </a:solidFill>
                  <a:latin typeface="宋体" panose="02010600030101010101" pitchFamily="2" charset="-122"/>
                  <a:ea typeface="宋体" panose="02010600030101010101" pitchFamily="2" charset="-122"/>
                </a:rPr>
                <a:t>q2</a:t>
              </a:r>
              <a:endParaRPr lang="en-US" altLang="zh-CN" sz="2000" dirty="0">
                <a:solidFill>
                  <a:srgbClr val="009999"/>
                </a:solidFill>
                <a:ea typeface="宋体" panose="02010600030101010101" pitchFamily="2" charset="-122"/>
              </a:endParaRPr>
            </a:p>
          </p:txBody>
        </p:sp>
        <p:sp>
          <p:nvSpPr>
            <p:cNvPr id="48149" name="Freeform 11"/>
            <p:cNvSpPr/>
            <p:nvPr/>
          </p:nvSpPr>
          <p:spPr>
            <a:xfrm>
              <a:off x="5155" y="3050"/>
              <a:ext cx="413" cy="373"/>
            </a:xfrm>
            <a:custGeom>
              <a:avLst/>
              <a:gdLst/>
              <a:ahLst/>
              <a:cxnLst>
                <a:cxn ang="0">
                  <a:pos x="1137" y="1653"/>
                </a:cxn>
                <a:cxn ang="0">
                  <a:pos x="1892" y="1653"/>
                </a:cxn>
                <a:cxn ang="0">
                  <a:pos x="2058" y="1652"/>
                </a:cxn>
                <a:cxn ang="0">
                  <a:pos x="2203" y="1624"/>
                </a:cxn>
                <a:cxn ang="0">
                  <a:pos x="2366" y="1581"/>
                </a:cxn>
                <a:cxn ang="0">
                  <a:pos x="2508" y="1525"/>
                </a:cxn>
                <a:cxn ang="0">
                  <a:pos x="2631" y="1451"/>
                </a:cxn>
                <a:cxn ang="0">
                  <a:pos x="2748" y="1369"/>
                </a:cxn>
                <a:cxn ang="0">
                  <a:pos x="2843" y="1274"/>
                </a:cxn>
                <a:cxn ang="0">
                  <a:pos x="2932" y="1171"/>
                </a:cxn>
                <a:cxn ang="0">
                  <a:pos x="2975" y="1055"/>
                </a:cxn>
                <a:cxn ang="0">
                  <a:pos x="3011" y="943"/>
                </a:cxn>
                <a:cxn ang="0">
                  <a:pos x="3029" y="827"/>
                </a:cxn>
                <a:cxn ang="0">
                  <a:pos x="3011" y="710"/>
                </a:cxn>
                <a:cxn ang="0">
                  <a:pos x="2975" y="598"/>
                </a:cxn>
                <a:cxn ang="0">
                  <a:pos x="2932" y="489"/>
                </a:cxn>
                <a:cxn ang="0">
                  <a:pos x="2843" y="386"/>
                </a:cxn>
                <a:cxn ang="0">
                  <a:pos x="2748" y="284"/>
                </a:cxn>
                <a:cxn ang="0">
                  <a:pos x="2631" y="205"/>
                </a:cxn>
                <a:cxn ang="0">
                  <a:pos x="2508" y="135"/>
                </a:cxn>
                <a:cxn ang="0">
                  <a:pos x="2366" y="75"/>
                </a:cxn>
                <a:cxn ang="0">
                  <a:pos x="2203" y="41"/>
                </a:cxn>
                <a:cxn ang="0">
                  <a:pos x="2058" y="13"/>
                </a:cxn>
                <a:cxn ang="0">
                  <a:pos x="1892" y="0"/>
                </a:cxn>
                <a:cxn ang="0">
                  <a:pos x="1137" y="0"/>
                </a:cxn>
                <a:cxn ang="0">
                  <a:pos x="974" y="13"/>
                </a:cxn>
                <a:cxn ang="0">
                  <a:pos x="821" y="41"/>
                </a:cxn>
                <a:cxn ang="0">
                  <a:pos x="660" y="75"/>
                </a:cxn>
                <a:cxn ang="0">
                  <a:pos x="523" y="135"/>
                </a:cxn>
                <a:cxn ang="0">
                  <a:pos x="395" y="205"/>
                </a:cxn>
                <a:cxn ang="0">
                  <a:pos x="281" y="284"/>
                </a:cxn>
                <a:cxn ang="0">
                  <a:pos x="181" y="386"/>
                </a:cxn>
                <a:cxn ang="0">
                  <a:pos x="110" y="489"/>
                </a:cxn>
                <a:cxn ang="0">
                  <a:pos x="54" y="598"/>
                </a:cxn>
                <a:cxn ang="0">
                  <a:pos x="13" y="710"/>
                </a:cxn>
                <a:cxn ang="0">
                  <a:pos x="0" y="827"/>
                </a:cxn>
                <a:cxn ang="0">
                  <a:pos x="13" y="943"/>
                </a:cxn>
                <a:cxn ang="0">
                  <a:pos x="54" y="1055"/>
                </a:cxn>
                <a:cxn ang="0">
                  <a:pos x="110" y="1171"/>
                </a:cxn>
                <a:cxn ang="0">
                  <a:pos x="181" y="1274"/>
                </a:cxn>
                <a:cxn ang="0">
                  <a:pos x="281" y="1369"/>
                </a:cxn>
                <a:cxn ang="0">
                  <a:pos x="395" y="1451"/>
                </a:cxn>
                <a:cxn ang="0">
                  <a:pos x="523" y="1525"/>
                </a:cxn>
                <a:cxn ang="0">
                  <a:pos x="660" y="1581"/>
                </a:cxn>
                <a:cxn ang="0">
                  <a:pos x="821" y="1624"/>
                </a:cxn>
                <a:cxn ang="0">
                  <a:pos x="974" y="1652"/>
                </a:cxn>
                <a:cxn ang="0">
                  <a:pos x="1137" y="1653"/>
                </a:cxn>
              </a:cxnLst>
              <a:pathLst>
                <a:path w="251" h="257">
                  <a:moveTo>
                    <a:pt x="94" y="257"/>
                  </a:moveTo>
                  <a:lnTo>
                    <a:pt x="157" y="257"/>
                  </a:lnTo>
                  <a:lnTo>
                    <a:pt x="171" y="256"/>
                  </a:lnTo>
                  <a:lnTo>
                    <a:pt x="183" y="252"/>
                  </a:lnTo>
                  <a:lnTo>
                    <a:pt x="196" y="245"/>
                  </a:lnTo>
                  <a:lnTo>
                    <a:pt x="208" y="237"/>
                  </a:lnTo>
                  <a:lnTo>
                    <a:pt x="218" y="225"/>
                  </a:lnTo>
                  <a:lnTo>
                    <a:pt x="228" y="213"/>
                  </a:lnTo>
                  <a:lnTo>
                    <a:pt x="236" y="198"/>
                  </a:lnTo>
                  <a:lnTo>
                    <a:pt x="243" y="182"/>
                  </a:lnTo>
                  <a:lnTo>
                    <a:pt x="247" y="164"/>
                  </a:lnTo>
                  <a:lnTo>
                    <a:pt x="250" y="147"/>
                  </a:lnTo>
                  <a:lnTo>
                    <a:pt x="251" y="129"/>
                  </a:lnTo>
                  <a:lnTo>
                    <a:pt x="250" y="110"/>
                  </a:lnTo>
                  <a:lnTo>
                    <a:pt x="247" y="93"/>
                  </a:lnTo>
                  <a:lnTo>
                    <a:pt x="243" y="76"/>
                  </a:lnTo>
                  <a:lnTo>
                    <a:pt x="236" y="60"/>
                  </a:lnTo>
                  <a:lnTo>
                    <a:pt x="228" y="44"/>
                  </a:lnTo>
                  <a:lnTo>
                    <a:pt x="218" y="32"/>
                  </a:lnTo>
                  <a:lnTo>
                    <a:pt x="208" y="21"/>
                  </a:lnTo>
                  <a:lnTo>
                    <a:pt x="196" y="12"/>
                  </a:lnTo>
                  <a:lnTo>
                    <a:pt x="183" y="6"/>
                  </a:lnTo>
                  <a:lnTo>
                    <a:pt x="171" y="2"/>
                  </a:lnTo>
                  <a:lnTo>
                    <a:pt x="157" y="0"/>
                  </a:lnTo>
                  <a:lnTo>
                    <a:pt x="94" y="0"/>
                  </a:lnTo>
                  <a:lnTo>
                    <a:pt x="81" y="2"/>
                  </a:lnTo>
                  <a:lnTo>
                    <a:pt x="68" y="6"/>
                  </a:lnTo>
                  <a:lnTo>
                    <a:pt x="55" y="12"/>
                  </a:lnTo>
                  <a:lnTo>
                    <a:pt x="43" y="21"/>
                  </a:lnTo>
                  <a:lnTo>
                    <a:pt x="33" y="32"/>
                  </a:lnTo>
                  <a:lnTo>
                    <a:pt x="23" y="44"/>
                  </a:lnTo>
                  <a:lnTo>
                    <a:pt x="15" y="60"/>
                  </a:lnTo>
                  <a:lnTo>
                    <a:pt x="9" y="76"/>
                  </a:lnTo>
                  <a:lnTo>
                    <a:pt x="4" y="93"/>
                  </a:lnTo>
                  <a:lnTo>
                    <a:pt x="1" y="110"/>
                  </a:lnTo>
                  <a:lnTo>
                    <a:pt x="0" y="129"/>
                  </a:lnTo>
                  <a:lnTo>
                    <a:pt x="1" y="147"/>
                  </a:lnTo>
                  <a:lnTo>
                    <a:pt x="4" y="164"/>
                  </a:lnTo>
                  <a:lnTo>
                    <a:pt x="9" y="182"/>
                  </a:lnTo>
                  <a:lnTo>
                    <a:pt x="15" y="198"/>
                  </a:lnTo>
                  <a:lnTo>
                    <a:pt x="23" y="213"/>
                  </a:lnTo>
                  <a:lnTo>
                    <a:pt x="33" y="225"/>
                  </a:lnTo>
                  <a:lnTo>
                    <a:pt x="43" y="237"/>
                  </a:lnTo>
                  <a:lnTo>
                    <a:pt x="55" y="245"/>
                  </a:lnTo>
                  <a:lnTo>
                    <a:pt x="68" y="252"/>
                  </a:lnTo>
                  <a:lnTo>
                    <a:pt x="81" y="256"/>
                  </a:lnTo>
                  <a:lnTo>
                    <a:pt x="94" y="257"/>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48150" name="Rectangle 12"/>
            <p:cNvSpPr/>
            <p:nvPr/>
          </p:nvSpPr>
          <p:spPr>
            <a:xfrm>
              <a:off x="5382" y="3138"/>
              <a:ext cx="138" cy="15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1700" dirty="0">
                  <a:solidFill>
                    <a:srgbClr val="000000"/>
                  </a:solidFill>
                  <a:latin typeface="宋体" panose="02010600030101010101" pitchFamily="2" charset="-122"/>
                  <a:ea typeface="宋体" panose="02010600030101010101" pitchFamily="2" charset="-122"/>
                </a:rPr>
                <a:t>q3</a:t>
              </a:r>
              <a:endParaRPr lang="en-US" altLang="zh-CN" sz="2000" dirty="0">
                <a:solidFill>
                  <a:srgbClr val="009999"/>
                </a:solidFill>
                <a:ea typeface="宋体" panose="02010600030101010101" pitchFamily="2" charset="-122"/>
              </a:endParaRPr>
            </a:p>
          </p:txBody>
        </p:sp>
        <p:sp>
          <p:nvSpPr>
            <p:cNvPr id="48151" name="Freeform 13"/>
            <p:cNvSpPr/>
            <p:nvPr/>
          </p:nvSpPr>
          <p:spPr>
            <a:xfrm>
              <a:off x="3508" y="3733"/>
              <a:ext cx="413" cy="372"/>
            </a:xfrm>
            <a:custGeom>
              <a:avLst/>
              <a:gdLst/>
              <a:ahLst/>
              <a:cxnLst>
                <a:cxn ang="0">
                  <a:pos x="1137" y="1659"/>
                </a:cxn>
                <a:cxn ang="0">
                  <a:pos x="1892" y="1659"/>
                </a:cxn>
                <a:cxn ang="0">
                  <a:pos x="2055" y="1654"/>
                </a:cxn>
                <a:cxn ang="0">
                  <a:pos x="2203" y="1626"/>
                </a:cxn>
                <a:cxn ang="0">
                  <a:pos x="2366" y="1584"/>
                </a:cxn>
                <a:cxn ang="0">
                  <a:pos x="2508" y="1529"/>
                </a:cxn>
                <a:cxn ang="0">
                  <a:pos x="2631" y="1457"/>
                </a:cxn>
                <a:cxn ang="0">
                  <a:pos x="2748" y="1375"/>
                </a:cxn>
                <a:cxn ang="0">
                  <a:pos x="2843" y="1277"/>
                </a:cxn>
                <a:cxn ang="0">
                  <a:pos x="2932" y="1178"/>
                </a:cxn>
                <a:cxn ang="0">
                  <a:pos x="2975" y="1062"/>
                </a:cxn>
                <a:cxn ang="0">
                  <a:pos x="3011" y="946"/>
                </a:cxn>
                <a:cxn ang="0">
                  <a:pos x="3029" y="828"/>
                </a:cxn>
                <a:cxn ang="0">
                  <a:pos x="3011" y="716"/>
                </a:cxn>
                <a:cxn ang="0">
                  <a:pos x="2975" y="597"/>
                </a:cxn>
                <a:cxn ang="0">
                  <a:pos x="2932" y="485"/>
                </a:cxn>
                <a:cxn ang="0">
                  <a:pos x="2843" y="384"/>
                </a:cxn>
                <a:cxn ang="0">
                  <a:pos x="2748" y="285"/>
                </a:cxn>
                <a:cxn ang="0">
                  <a:pos x="2631" y="199"/>
                </a:cxn>
                <a:cxn ang="0">
                  <a:pos x="2508" y="129"/>
                </a:cxn>
                <a:cxn ang="0">
                  <a:pos x="2366" y="76"/>
                </a:cxn>
                <a:cxn ang="0">
                  <a:pos x="2203" y="32"/>
                </a:cxn>
                <a:cxn ang="0">
                  <a:pos x="2055" y="13"/>
                </a:cxn>
                <a:cxn ang="0">
                  <a:pos x="1892" y="0"/>
                </a:cxn>
                <a:cxn ang="0">
                  <a:pos x="1137" y="0"/>
                </a:cxn>
                <a:cxn ang="0">
                  <a:pos x="974" y="13"/>
                </a:cxn>
                <a:cxn ang="0">
                  <a:pos x="821" y="32"/>
                </a:cxn>
                <a:cxn ang="0">
                  <a:pos x="660" y="76"/>
                </a:cxn>
                <a:cxn ang="0">
                  <a:pos x="525" y="129"/>
                </a:cxn>
                <a:cxn ang="0">
                  <a:pos x="395" y="199"/>
                </a:cxn>
                <a:cxn ang="0">
                  <a:pos x="281" y="285"/>
                </a:cxn>
                <a:cxn ang="0">
                  <a:pos x="181" y="384"/>
                </a:cxn>
                <a:cxn ang="0">
                  <a:pos x="110" y="485"/>
                </a:cxn>
                <a:cxn ang="0">
                  <a:pos x="54" y="597"/>
                </a:cxn>
                <a:cxn ang="0">
                  <a:pos x="13" y="716"/>
                </a:cxn>
                <a:cxn ang="0">
                  <a:pos x="0" y="828"/>
                </a:cxn>
                <a:cxn ang="0">
                  <a:pos x="13" y="946"/>
                </a:cxn>
                <a:cxn ang="0">
                  <a:pos x="54" y="1062"/>
                </a:cxn>
                <a:cxn ang="0">
                  <a:pos x="110" y="1178"/>
                </a:cxn>
                <a:cxn ang="0">
                  <a:pos x="181" y="1277"/>
                </a:cxn>
                <a:cxn ang="0">
                  <a:pos x="281" y="1375"/>
                </a:cxn>
                <a:cxn ang="0">
                  <a:pos x="395" y="1457"/>
                </a:cxn>
                <a:cxn ang="0">
                  <a:pos x="525" y="1529"/>
                </a:cxn>
                <a:cxn ang="0">
                  <a:pos x="660" y="1584"/>
                </a:cxn>
                <a:cxn ang="0">
                  <a:pos x="821" y="1626"/>
                </a:cxn>
                <a:cxn ang="0">
                  <a:pos x="974" y="1654"/>
                </a:cxn>
                <a:cxn ang="0">
                  <a:pos x="1137" y="1659"/>
                </a:cxn>
              </a:cxnLst>
              <a:pathLst>
                <a:path w="251" h="256">
                  <a:moveTo>
                    <a:pt x="94" y="256"/>
                  </a:moveTo>
                  <a:lnTo>
                    <a:pt x="157" y="256"/>
                  </a:lnTo>
                  <a:lnTo>
                    <a:pt x="170" y="255"/>
                  </a:lnTo>
                  <a:lnTo>
                    <a:pt x="183" y="251"/>
                  </a:lnTo>
                  <a:lnTo>
                    <a:pt x="196" y="244"/>
                  </a:lnTo>
                  <a:lnTo>
                    <a:pt x="208" y="236"/>
                  </a:lnTo>
                  <a:lnTo>
                    <a:pt x="218" y="225"/>
                  </a:lnTo>
                  <a:lnTo>
                    <a:pt x="228" y="212"/>
                  </a:lnTo>
                  <a:lnTo>
                    <a:pt x="236" y="197"/>
                  </a:lnTo>
                  <a:lnTo>
                    <a:pt x="243" y="182"/>
                  </a:lnTo>
                  <a:lnTo>
                    <a:pt x="247" y="164"/>
                  </a:lnTo>
                  <a:lnTo>
                    <a:pt x="250" y="146"/>
                  </a:lnTo>
                  <a:lnTo>
                    <a:pt x="251" y="128"/>
                  </a:lnTo>
                  <a:lnTo>
                    <a:pt x="250" y="110"/>
                  </a:lnTo>
                  <a:lnTo>
                    <a:pt x="247" y="92"/>
                  </a:lnTo>
                  <a:lnTo>
                    <a:pt x="243" y="75"/>
                  </a:lnTo>
                  <a:lnTo>
                    <a:pt x="236" y="59"/>
                  </a:lnTo>
                  <a:lnTo>
                    <a:pt x="228" y="44"/>
                  </a:lnTo>
                  <a:lnTo>
                    <a:pt x="218" y="31"/>
                  </a:lnTo>
                  <a:lnTo>
                    <a:pt x="208" y="20"/>
                  </a:lnTo>
                  <a:lnTo>
                    <a:pt x="196" y="12"/>
                  </a:lnTo>
                  <a:lnTo>
                    <a:pt x="183" y="5"/>
                  </a:lnTo>
                  <a:lnTo>
                    <a:pt x="170" y="2"/>
                  </a:lnTo>
                  <a:lnTo>
                    <a:pt x="157" y="0"/>
                  </a:lnTo>
                  <a:lnTo>
                    <a:pt x="94" y="0"/>
                  </a:lnTo>
                  <a:lnTo>
                    <a:pt x="81" y="2"/>
                  </a:lnTo>
                  <a:lnTo>
                    <a:pt x="68" y="5"/>
                  </a:lnTo>
                  <a:lnTo>
                    <a:pt x="55" y="12"/>
                  </a:lnTo>
                  <a:lnTo>
                    <a:pt x="44" y="20"/>
                  </a:lnTo>
                  <a:lnTo>
                    <a:pt x="33" y="31"/>
                  </a:lnTo>
                  <a:lnTo>
                    <a:pt x="23" y="44"/>
                  </a:lnTo>
                  <a:lnTo>
                    <a:pt x="15" y="59"/>
                  </a:lnTo>
                  <a:lnTo>
                    <a:pt x="9" y="75"/>
                  </a:lnTo>
                  <a:lnTo>
                    <a:pt x="4" y="92"/>
                  </a:lnTo>
                  <a:lnTo>
                    <a:pt x="1" y="110"/>
                  </a:lnTo>
                  <a:lnTo>
                    <a:pt x="0" y="128"/>
                  </a:lnTo>
                  <a:lnTo>
                    <a:pt x="1" y="146"/>
                  </a:lnTo>
                  <a:lnTo>
                    <a:pt x="4" y="164"/>
                  </a:lnTo>
                  <a:lnTo>
                    <a:pt x="9" y="182"/>
                  </a:lnTo>
                  <a:lnTo>
                    <a:pt x="15" y="197"/>
                  </a:lnTo>
                  <a:lnTo>
                    <a:pt x="23" y="212"/>
                  </a:lnTo>
                  <a:lnTo>
                    <a:pt x="33" y="225"/>
                  </a:lnTo>
                  <a:lnTo>
                    <a:pt x="44" y="236"/>
                  </a:lnTo>
                  <a:lnTo>
                    <a:pt x="55" y="244"/>
                  </a:lnTo>
                  <a:lnTo>
                    <a:pt x="68" y="251"/>
                  </a:lnTo>
                  <a:lnTo>
                    <a:pt x="81" y="255"/>
                  </a:lnTo>
                  <a:lnTo>
                    <a:pt x="94" y="256"/>
                  </a:lnTo>
                  <a:close/>
                </a:path>
              </a:pathLst>
            </a:custGeom>
            <a:solidFill>
              <a:srgbClr val="FFFFFF">
                <a:alpha val="100000"/>
              </a:srgbClr>
            </a:solidFill>
            <a:ln w="3175" cap="flat" cmpd="sng">
              <a:solidFill>
                <a:srgbClr val="000000">
                  <a:alpha val="100000"/>
                </a:srgbClr>
              </a:solidFill>
              <a:prstDash val="solid"/>
              <a:round/>
              <a:headEnd type="none" w="med" len="med"/>
              <a:tailEnd type="none" w="med" len="med"/>
            </a:ln>
          </p:spPr>
          <p:txBody>
            <a:bodyPr/>
            <a:p>
              <a:endParaRPr lang="zh-CN" altLang="en-US"/>
            </a:p>
          </p:txBody>
        </p:sp>
        <p:sp>
          <p:nvSpPr>
            <p:cNvPr id="48152" name="Rectangle 14"/>
            <p:cNvSpPr/>
            <p:nvPr/>
          </p:nvSpPr>
          <p:spPr>
            <a:xfrm>
              <a:off x="3735" y="3820"/>
              <a:ext cx="138" cy="15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1700" dirty="0">
                  <a:solidFill>
                    <a:srgbClr val="000000"/>
                  </a:solidFill>
                  <a:latin typeface="宋体" panose="02010600030101010101" pitchFamily="2" charset="-122"/>
                  <a:ea typeface="宋体" panose="02010600030101010101" pitchFamily="2" charset="-122"/>
                </a:rPr>
                <a:t>q4</a:t>
              </a:r>
              <a:endParaRPr lang="en-US" altLang="zh-CN" sz="2000" dirty="0">
                <a:solidFill>
                  <a:srgbClr val="009999"/>
                </a:solidFill>
                <a:ea typeface="宋体" panose="02010600030101010101" pitchFamily="2" charset="-122"/>
              </a:endParaRPr>
            </a:p>
          </p:txBody>
        </p:sp>
        <p:sp>
          <p:nvSpPr>
            <p:cNvPr id="48153" name="Line 15"/>
            <p:cNvSpPr/>
            <p:nvPr/>
          </p:nvSpPr>
          <p:spPr>
            <a:xfrm flipV="1">
              <a:off x="2066" y="2554"/>
              <a:ext cx="702" cy="558"/>
            </a:xfrm>
            <a:prstGeom prst="line">
              <a:avLst/>
            </a:prstGeom>
            <a:ln w="9525" cap="flat" cmpd="sng">
              <a:solidFill>
                <a:srgbClr val="000000"/>
              </a:solidFill>
              <a:prstDash val="solid"/>
              <a:headEnd type="none" w="med" len="med"/>
              <a:tailEnd type="none" w="med" len="med"/>
            </a:ln>
          </p:spPr>
        </p:sp>
        <p:sp>
          <p:nvSpPr>
            <p:cNvPr id="48154" name="Freeform 16"/>
            <p:cNvSpPr/>
            <p:nvPr/>
          </p:nvSpPr>
          <p:spPr>
            <a:xfrm>
              <a:off x="2702" y="2538"/>
              <a:ext cx="66" cy="94"/>
            </a:xfrm>
            <a:custGeom>
              <a:avLst/>
              <a:gdLst/>
              <a:ahLst/>
              <a:cxnLst>
                <a:cxn ang="0">
                  <a:pos x="378" y="412"/>
                </a:cxn>
                <a:cxn ang="0">
                  <a:pos x="490" y="69"/>
                </a:cxn>
                <a:cxn ang="0">
                  <a:pos x="0" y="0"/>
                </a:cxn>
              </a:cxnLst>
              <a:pathLst>
                <a:path w="40" h="65">
                  <a:moveTo>
                    <a:pt x="31" y="65"/>
                  </a:moveTo>
                  <a:lnTo>
                    <a:pt x="40" y="11"/>
                  </a:lnTo>
                  <a:lnTo>
                    <a:pt x="0" y="0"/>
                  </a:lnTo>
                </a:path>
              </a:pathLst>
            </a:custGeom>
            <a:no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48155" name="Rectangle 17"/>
            <p:cNvSpPr/>
            <p:nvPr/>
          </p:nvSpPr>
          <p:spPr>
            <a:xfrm>
              <a:off x="2174" y="2640"/>
              <a:ext cx="274" cy="15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zh-CN" altLang="en-US" sz="1700" dirty="0">
                  <a:solidFill>
                    <a:srgbClr val="000000"/>
                  </a:solidFill>
                  <a:latin typeface="宋体" panose="02010600030101010101" pitchFamily="2" charset="-122"/>
                  <a:ea typeface="宋体" panose="02010600030101010101" pitchFamily="2" charset="-122"/>
                </a:rPr>
                <a:t>摘机</a:t>
              </a:r>
              <a:endParaRPr lang="zh-CN" altLang="en-US" sz="2000" dirty="0">
                <a:solidFill>
                  <a:srgbClr val="009999"/>
                </a:solidFill>
                <a:ea typeface="宋体" panose="02010600030101010101" pitchFamily="2" charset="-122"/>
              </a:endParaRPr>
            </a:p>
          </p:txBody>
        </p:sp>
        <p:sp>
          <p:nvSpPr>
            <p:cNvPr id="48156" name="Line 18"/>
            <p:cNvSpPr/>
            <p:nvPr/>
          </p:nvSpPr>
          <p:spPr>
            <a:xfrm>
              <a:off x="3179" y="2554"/>
              <a:ext cx="824" cy="1"/>
            </a:xfrm>
            <a:prstGeom prst="line">
              <a:avLst/>
            </a:prstGeom>
            <a:ln w="9525" cap="flat" cmpd="sng">
              <a:solidFill>
                <a:srgbClr val="000000"/>
              </a:solidFill>
              <a:prstDash val="solid"/>
              <a:headEnd type="none" w="med" len="med"/>
              <a:tailEnd type="none" w="med" len="med"/>
            </a:ln>
          </p:spPr>
        </p:sp>
        <p:sp>
          <p:nvSpPr>
            <p:cNvPr id="48157" name="Freeform 19"/>
            <p:cNvSpPr/>
            <p:nvPr/>
          </p:nvSpPr>
          <p:spPr>
            <a:xfrm>
              <a:off x="3955" y="2497"/>
              <a:ext cx="48" cy="114"/>
            </a:xfrm>
            <a:custGeom>
              <a:avLst/>
              <a:gdLst/>
              <a:ahLst/>
              <a:cxnLst>
                <a:cxn ang="0">
                  <a:pos x="0" y="522"/>
                </a:cxn>
                <a:cxn ang="0">
                  <a:pos x="359" y="259"/>
                </a:cxn>
                <a:cxn ang="0">
                  <a:pos x="0" y="0"/>
                </a:cxn>
              </a:cxnLst>
              <a:pathLst>
                <a:path w="29" h="78">
                  <a:moveTo>
                    <a:pt x="0" y="78"/>
                  </a:moveTo>
                  <a:lnTo>
                    <a:pt x="29" y="39"/>
                  </a:lnTo>
                  <a:lnTo>
                    <a:pt x="0" y="0"/>
                  </a:lnTo>
                </a:path>
              </a:pathLst>
            </a:custGeom>
            <a:no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48158" name="Rectangle 20"/>
            <p:cNvSpPr/>
            <p:nvPr/>
          </p:nvSpPr>
          <p:spPr>
            <a:xfrm>
              <a:off x="3227" y="2304"/>
              <a:ext cx="685" cy="15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zh-CN" altLang="en-US" sz="1700" dirty="0">
                  <a:solidFill>
                    <a:srgbClr val="000000"/>
                  </a:solidFill>
                  <a:latin typeface="宋体" panose="02010600030101010101" pitchFamily="2" charset="-122"/>
                  <a:ea typeface="宋体" panose="02010600030101010101" pitchFamily="2" charset="-122"/>
                </a:rPr>
                <a:t>收到拨号音</a:t>
              </a:r>
              <a:endParaRPr lang="zh-CN" altLang="en-US" sz="2000" dirty="0">
                <a:solidFill>
                  <a:srgbClr val="009999"/>
                </a:solidFill>
                <a:ea typeface="宋体" panose="02010600030101010101" pitchFamily="2" charset="-122"/>
              </a:endParaRPr>
            </a:p>
          </p:txBody>
        </p:sp>
        <p:sp>
          <p:nvSpPr>
            <p:cNvPr id="48159" name="Freeform 21"/>
            <p:cNvSpPr/>
            <p:nvPr/>
          </p:nvSpPr>
          <p:spPr>
            <a:xfrm>
              <a:off x="4207" y="2019"/>
              <a:ext cx="470" cy="535"/>
            </a:xfrm>
            <a:custGeom>
              <a:avLst/>
              <a:gdLst/>
              <a:ahLst/>
              <a:cxnLst>
                <a:cxn ang="0">
                  <a:pos x="13" y="1557"/>
                </a:cxn>
                <a:cxn ang="0">
                  <a:pos x="0" y="1457"/>
                </a:cxn>
                <a:cxn ang="0">
                  <a:pos x="21" y="1349"/>
                </a:cxn>
                <a:cxn ang="0">
                  <a:pos x="71" y="1258"/>
                </a:cxn>
                <a:cxn ang="0">
                  <a:pos x="133" y="1150"/>
                </a:cxn>
                <a:cxn ang="0">
                  <a:pos x="219" y="1054"/>
                </a:cxn>
                <a:cxn ang="0">
                  <a:pos x="319" y="946"/>
                </a:cxn>
                <a:cxn ang="0">
                  <a:pos x="444" y="848"/>
                </a:cxn>
                <a:cxn ang="0">
                  <a:pos x="578" y="756"/>
                </a:cxn>
                <a:cxn ang="0">
                  <a:pos x="723" y="661"/>
                </a:cxn>
                <a:cxn ang="0">
                  <a:pos x="874" y="571"/>
                </a:cxn>
                <a:cxn ang="0">
                  <a:pos x="1042" y="486"/>
                </a:cxn>
                <a:cxn ang="0">
                  <a:pos x="1213" y="401"/>
                </a:cxn>
                <a:cxn ang="0">
                  <a:pos x="1394" y="331"/>
                </a:cxn>
                <a:cxn ang="0">
                  <a:pos x="1566" y="257"/>
                </a:cxn>
                <a:cxn ang="0">
                  <a:pos x="1747" y="199"/>
                </a:cxn>
                <a:cxn ang="0">
                  <a:pos x="1931" y="144"/>
                </a:cxn>
                <a:cxn ang="0">
                  <a:pos x="2099" y="99"/>
                </a:cxn>
                <a:cxn ang="0">
                  <a:pos x="2276" y="60"/>
                </a:cxn>
                <a:cxn ang="0">
                  <a:pos x="2435" y="32"/>
                </a:cxn>
                <a:cxn ang="0">
                  <a:pos x="2587" y="13"/>
                </a:cxn>
                <a:cxn ang="0">
                  <a:pos x="2733" y="0"/>
                </a:cxn>
                <a:cxn ang="0">
                  <a:pos x="2938" y="13"/>
                </a:cxn>
                <a:cxn ang="0">
                  <a:pos x="3006" y="28"/>
                </a:cxn>
                <a:cxn ang="0">
                  <a:pos x="3070" y="41"/>
                </a:cxn>
                <a:cxn ang="0">
                  <a:pos x="3131" y="60"/>
                </a:cxn>
                <a:cxn ang="0">
                  <a:pos x="3186" y="87"/>
                </a:cxn>
                <a:cxn ang="0">
                  <a:pos x="3223" y="102"/>
                </a:cxn>
                <a:cxn ang="0">
                  <a:pos x="3275" y="137"/>
                </a:cxn>
                <a:cxn ang="0">
                  <a:pos x="3311" y="169"/>
                </a:cxn>
                <a:cxn ang="0">
                  <a:pos x="3333" y="199"/>
                </a:cxn>
                <a:cxn ang="0">
                  <a:pos x="3367" y="233"/>
                </a:cxn>
                <a:cxn ang="0">
                  <a:pos x="3392" y="283"/>
                </a:cxn>
                <a:cxn ang="0">
                  <a:pos x="3403" y="317"/>
                </a:cxn>
                <a:cxn ang="0">
                  <a:pos x="3413" y="358"/>
                </a:cxn>
                <a:cxn ang="0">
                  <a:pos x="3426" y="401"/>
                </a:cxn>
                <a:cxn ang="0">
                  <a:pos x="3426" y="446"/>
                </a:cxn>
                <a:cxn ang="0">
                  <a:pos x="3426" y="493"/>
                </a:cxn>
                <a:cxn ang="0">
                  <a:pos x="3413" y="541"/>
                </a:cxn>
                <a:cxn ang="0">
                  <a:pos x="3403" y="590"/>
                </a:cxn>
                <a:cxn ang="0">
                  <a:pos x="3392" y="643"/>
                </a:cxn>
                <a:cxn ang="0">
                  <a:pos x="3379" y="689"/>
                </a:cxn>
                <a:cxn ang="0">
                  <a:pos x="3341" y="731"/>
                </a:cxn>
                <a:cxn ang="0">
                  <a:pos x="3244" y="869"/>
                </a:cxn>
                <a:cxn ang="0">
                  <a:pos x="3173" y="961"/>
                </a:cxn>
                <a:cxn ang="0">
                  <a:pos x="3076" y="1054"/>
                </a:cxn>
                <a:cxn ang="0">
                  <a:pos x="2973" y="1133"/>
                </a:cxn>
                <a:cxn ang="0">
                  <a:pos x="2868" y="1220"/>
                </a:cxn>
                <a:cxn ang="0">
                  <a:pos x="2744" y="1313"/>
                </a:cxn>
                <a:cxn ang="0">
                  <a:pos x="2628" y="1401"/>
                </a:cxn>
                <a:cxn ang="0">
                  <a:pos x="2495" y="1495"/>
                </a:cxn>
                <a:cxn ang="0">
                  <a:pos x="2360" y="1592"/>
                </a:cxn>
                <a:cxn ang="0">
                  <a:pos x="2233" y="1692"/>
                </a:cxn>
                <a:cxn ang="0">
                  <a:pos x="2099" y="1793"/>
                </a:cxn>
                <a:cxn ang="0">
                  <a:pos x="1972" y="1902"/>
                </a:cxn>
                <a:cxn ang="0">
                  <a:pos x="1847" y="2016"/>
                </a:cxn>
                <a:cxn ang="0">
                  <a:pos x="1726" y="2128"/>
                </a:cxn>
                <a:cxn ang="0">
                  <a:pos x="1620" y="2262"/>
                </a:cxn>
                <a:cxn ang="0">
                  <a:pos x="1523" y="2390"/>
                </a:cxn>
              </a:cxnLst>
              <a:pathLst>
                <a:path w="286" h="368">
                  <a:moveTo>
                    <a:pt x="1" y="240"/>
                  </a:moveTo>
                  <a:lnTo>
                    <a:pt x="0" y="224"/>
                  </a:lnTo>
                  <a:lnTo>
                    <a:pt x="2" y="208"/>
                  </a:lnTo>
                  <a:lnTo>
                    <a:pt x="6" y="193"/>
                  </a:lnTo>
                  <a:lnTo>
                    <a:pt x="11" y="177"/>
                  </a:lnTo>
                  <a:lnTo>
                    <a:pt x="18" y="162"/>
                  </a:lnTo>
                  <a:lnTo>
                    <a:pt x="27" y="146"/>
                  </a:lnTo>
                  <a:lnTo>
                    <a:pt x="37" y="131"/>
                  </a:lnTo>
                  <a:lnTo>
                    <a:pt x="48" y="116"/>
                  </a:lnTo>
                  <a:lnTo>
                    <a:pt x="60" y="102"/>
                  </a:lnTo>
                  <a:lnTo>
                    <a:pt x="73" y="88"/>
                  </a:lnTo>
                  <a:lnTo>
                    <a:pt x="87" y="75"/>
                  </a:lnTo>
                  <a:lnTo>
                    <a:pt x="101" y="62"/>
                  </a:lnTo>
                  <a:lnTo>
                    <a:pt x="116" y="51"/>
                  </a:lnTo>
                  <a:lnTo>
                    <a:pt x="131" y="40"/>
                  </a:lnTo>
                  <a:lnTo>
                    <a:pt x="146" y="31"/>
                  </a:lnTo>
                  <a:lnTo>
                    <a:pt x="161" y="22"/>
                  </a:lnTo>
                  <a:lnTo>
                    <a:pt x="175" y="15"/>
                  </a:lnTo>
                  <a:lnTo>
                    <a:pt x="190" y="9"/>
                  </a:lnTo>
                  <a:lnTo>
                    <a:pt x="203" y="5"/>
                  </a:lnTo>
                  <a:lnTo>
                    <a:pt x="216" y="2"/>
                  </a:lnTo>
                  <a:lnTo>
                    <a:pt x="228" y="0"/>
                  </a:lnTo>
                  <a:lnTo>
                    <a:pt x="245" y="2"/>
                  </a:lnTo>
                  <a:lnTo>
                    <a:pt x="251" y="4"/>
                  </a:lnTo>
                  <a:lnTo>
                    <a:pt x="256" y="6"/>
                  </a:lnTo>
                  <a:lnTo>
                    <a:pt x="261" y="9"/>
                  </a:lnTo>
                  <a:lnTo>
                    <a:pt x="266" y="13"/>
                  </a:lnTo>
                  <a:lnTo>
                    <a:pt x="269" y="16"/>
                  </a:lnTo>
                  <a:lnTo>
                    <a:pt x="273" y="21"/>
                  </a:lnTo>
                  <a:lnTo>
                    <a:pt x="276" y="26"/>
                  </a:lnTo>
                  <a:lnTo>
                    <a:pt x="278" y="31"/>
                  </a:lnTo>
                  <a:lnTo>
                    <a:pt x="281" y="36"/>
                  </a:lnTo>
                  <a:lnTo>
                    <a:pt x="283" y="43"/>
                  </a:lnTo>
                  <a:lnTo>
                    <a:pt x="284" y="49"/>
                  </a:lnTo>
                  <a:lnTo>
                    <a:pt x="285" y="55"/>
                  </a:lnTo>
                  <a:lnTo>
                    <a:pt x="286" y="62"/>
                  </a:lnTo>
                  <a:lnTo>
                    <a:pt x="286" y="69"/>
                  </a:lnTo>
                  <a:lnTo>
                    <a:pt x="286" y="76"/>
                  </a:lnTo>
                  <a:lnTo>
                    <a:pt x="285" y="83"/>
                  </a:lnTo>
                  <a:lnTo>
                    <a:pt x="284" y="91"/>
                  </a:lnTo>
                  <a:lnTo>
                    <a:pt x="283" y="99"/>
                  </a:lnTo>
                  <a:lnTo>
                    <a:pt x="282" y="106"/>
                  </a:lnTo>
                  <a:lnTo>
                    <a:pt x="279" y="113"/>
                  </a:lnTo>
                  <a:lnTo>
                    <a:pt x="271" y="134"/>
                  </a:lnTo>
                  <a:lnTo>
                    <a:pt x="265" y="148"/>
                  </a:lnTo>
                  <a:lnTo>
                    <a:pt x="257" y="162"/>
                  </a:lnTo>
                  <a:lnTo>
                    <a:pt x="248" y="175"/>
                  </a:lnTo>
                  <a:lnTo>
                    <a:pt x="239" y="188"/>
                  </a:lnTo>
                  <a:lnTo>
                    <a:pt x="229" y="202"/>
                  </a:lnTo>
                  <a:lnTo>
                    <a:pt x="219" y="216"/>
                  </a:lnTo>
                  <a:lnTo>
                    <a:pt x="208" y="230"/>
                  </a:lnTo>
                  <a:lnTo>
                    <a:pt x="197" y="245"/>
                  </a:lnTo>
                  <a:lnTo>
                    <a:pt x="186" y="261"/>
                  </a:lnTo>
                  <a:lnTo>
                    <a:pt x="175" y="276"/>
                  </a:lnTo>
                  <a:lnTo>
                    <a:pt x="164" y="293"/>
                  </a:lnTo>
                  <a:lnTo>
                    <a:pt x="154" y="310"/>
                  </a:lnTo>
                  <a:lnTo>
                    <a:pt x="144" y="328"/>
                  </a:lnTo>
                  <a:lnTo>
                    <a:pt x="135" y="348"/>
                  </a:lnTo>
                  <a:lnTo>
                    <a:pt x="127" y="368"/>
                  </a:lnTo>
                </a:path>
              </a:pathLst>
            </a:custGeom>
            <a:no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48160" name="Freeform 22"/>
            <p:cNvSpPr/>
            <p:nvPr/>
          </p:nvSpPr>
          <p:spPr>
            <a:xfrm>
              <a:off x="4394" y="2477"/>
              <a:ext cx="84" cy="77"/>
            </a:xfrm>
            <a:custGeom>
              <a:avLst/>
              <a:gdLst/>
              <a:ahLst/>
              <a:cxnLst>
                <a:cxn ang="0">
                  <a:pos x="0" y="0"/>
                </a:cxn>
                <a:cxn ang="0">
                  <a:pos x="158" y="344"/>
                </a:cxn>
                <a:cxn ang="0">
                  <a:pos x="616" y="238"/>
                </a:cxn>
              </a:cxnLst>
              <a:pathLst>
                <a:path w="51" h="53">
                  <a:moveTo>
                    <a:pt x="0" y="0"/>
                  </a:moveTo>
                  <a:lnTo>
                    <a:pt x="13" y="53"/>
                  </a:lnTo>
                  <a:lnTo>
                    <a:pt x="51" y="37"/>
                  </a:lnTo>
                </a:path>
              </a:pathLst>
            </a:custGeom>
            <a:no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48161" name="Rectangle 23"/>
            <p:cNvSpPr/>
            <p:nvPr/>
          </p:nvSpPr>
          <p:spPr>
            <a:xfrm>
              <a:off x="4766" y="2016"/>
              <a:ext cx="274" cy="156"/>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zh-CN" altLang="en-US" sz="1700" dirty="0">
                  <a:solidFill>
                    <a:srgbClr val="000000"/>
                  </a:solidFill>
                  <a:latin typeface="宋体" panose="02010600030101010101" pitchFamily="2" charset="-122"/>
                  <a:ea typeface="宋体" panose="02010600030101010101" pitchFamily="2" charset="-122"/>
                </a:rPr>
                <a:t>拨号</a:t>
              </a:r>
              <a:endParaRPr lang="zh-CN" altLang="en-US" sz="2000" dirty="0">
                <a:solidFill>
                  <a:srgbClr val="009999"/>
                </a:solidFill>
                <a:ea typeface="宋体" panose="02010600030101010101" pitchFamily="2" charset="-122"/>
              </a:endParaRPr>
            </a:p>
          </p:txBody>
        </p:sp>
        <p:sp>
          <p:nvSpPr>
            <p:cNvPr id="48162" name="Line 24"/>
            <p:cNvSpPr/>
            <p:nvPr/>
          </p:nvSpPr>
          <p:spPr>
            <a:xfrm flipH="1">
              <a:off x="3921" y="3423"/>
              <a:ext cx="1440" cy="496"/>
            </a:xfrm>
            <a:prstGeom prst="line">
              <a:avLst/>
            </a:prstGeom>
            <a:ln w="9525" cap="flat" cmpd="sng">
              <a:solidFill>
                <a:srgbClr val="000000"/>
              </a:solidFill>
              <a:prstDash val="solid"/>
              <a:headEnd type="none" w="med" len="med"/>
              <a:tailEnd type="none" w="med" len="med"/>
            </a:ln>
          </p:spPr>
        </p:sp>
        <p:sp>
          <p:nvSpPr>
            <p:cNvPr id="48163" name="Freeform 25"/>
            <p:cNvSpPr/>
            <p:nvPr/>
          </p:nvSpPr>
          <p:spPr>
            <a:xfrm>
              <a:off x="3921" y="3849"/>
              <a:ext cx="57" cy="109"/>
            </a:xfrm>
            <a:custGeom>
              <a:avLst/>
              <a:gdLst/>
              <a:ahLst/>
              <a:cxnLst>
                <a:cxn ang="0">
                  <a:pos x="233" y="0"/>
                </a:cxn>
                <a:cxn ang="0">
                  <a:pos x="0" y="312"/>
                </a:cxn>
                <a:cxn ang="0">
                  <a:pos x="401" y="485"/>
                </a:cxn>
              </a:cxnLst>
              <a:pathLst>
                <a:path w="35" h="75">
                  <a:moveTo>
                    <a:pt x="20" y="0"/>
                  </a:moveTo>
                  <a:lnTo>
                    <a:pt x="0" y="48"/>
                  </a:lnTo>
                  <a:lnTo>
                    <a:pt x="35" y="75"/>
                  </a:lnTo>
                </a:path>
              </a:pathLst>
            </a:custGeom>
            <a:no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48164" name="Rectangle 26"/>
            <p:cNvSpPr/>
            <p:nvPr/>
          </p:nvSpPr>
          <p:spPr>
            <a:xfrm>
              <a:off x="4000" y="3360"/>
              <a:ext cx="805" cy="18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zh-CN" altLang="en-US" sz="2000" dirty="0">
                  <a:solidFill>
                    <a:srgbClr val="000000"/>
                  </a:solidFill>
                  <a:latin typeface="宋体" panose="02010600030101010101" pitchFamily="2" charset="-122"/>
                  <a:ea typeface="宋体" panose="02010600030101010101" pitchFamily="2" charset="-122"/>
                </a:rPr>
                <a:t>收应答信号</a:t>
              </a:r>
              <a:endParaRPr lang="zh-CN" altLang="en-US" sz="2000" dirty="0">
                <a:solidFill>
                  <a:srgbClr val="009999"/>
                </a:solidFill>
                <a:ea typeface="宋体" panose="02010600030101010101" pitchFamily="2" charset="-122"/>
              </a:endParaRPr>
            </a:p>
          </p:txBody>
        </p:sp>
        <p:sp>
          <p:nvSpPr>
            <p:cNvPr id="48165" name="Line 27"/>
            <p:cNvSpPr/>
            <p:nvPr/>
          </p:nvSpPr>
          <p:spPr>
            <a:xfrm flipH="1" flipV="1">
              <a:off x="2273" y="3300"/>
              <a:ext cx="1235" cy="619"/>
            </a:xfrm>
            <a:prstGeom prst="line">
              <a:avLst/>
            </a:prstGeom>
            <a:ln w="9525" cap="flat" cmpd="sng">
              <a:solidFill>
                <a:srgbClr val="000000"/>
              </a:solidFill>
              <a:prstDash val="solid"/>
              <a:headEnd type="none" w="med" len="med"/>
              <a:tailEnd type="none" w="med" len="med"/>
            </a:ln>
          </p:spPr>
        </p:sp>
        <p:sp>
          <p:nvSpPr>
            <p:cNvPr id="48166" name="Freeform 28"/>
            <p:cNvSpPr/>
            <p:nvPr/>
          </p:nvSpPr>
          <p:spPr>
            <a:xfrm>
              <a:off x="2273" y="3268"/>
              <a:ext cx="61" cy="104"/>
            </a:xfrm>
            <a:custGeom>
              <a:avLst/>
              <a:gdLst/>
              <a:ahLst/>
              <a:cxnLst>
                <a:cxn ang="0">
                  <a:pos x="453" y="0"/>
                </a:cxn>
                <a:cxn ang="0">
                  <a:pos x="0" y="137"/>
                </a:cxn>
                <a:cxn ang="0">
                  <a:pos x="185" y="452"/>
                </a:cxn>
              </a:cxnLst>
              <a:pathLst>
                <a:path w="37" h="72">
                  <a:moveTo>
                    <a:pt x="37" y="0"/>
                  </a:moveTo>
                  <a:lnTo>
                    <a:pt x="0" y="22"/>
                  </a:lnTo>
                  <a:lnTo>
                    <a:pt x="15" y="72"/>
                  </a:lnTo>
                </a:path>
              </a:pathLst>
            </a:custGeom>
            <a:no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48167" name="Rectangle 29"/>
            <p:cNvSpPr/>
            <p:nvPr/>
          </p:nvSpPr>
          <p:spPr>
            <a:xfrm>
              <a:off x="2801" y="3312"/>
              <a:ext cx="322" cy="18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zh-CN" altLang="en-US" sz="2000" dirty="0">
                  <a:solidFill>
                    <a:srgbClr val="000000"/>
                  </a:solidFill>
                  <a:latin typeface="宋体" panose="02010600030101010101" pitchFamily="2" charset="-122"/>
                  <a:ea typeface="宋体" panose="02010600030101010101" pitchFamily="2" charset="-122"/>
                </a:rPr>
                <a:t>挂机</a:t>
              </a:r>
              <a:endParaRPr lang="zh-CN" altLang="en-US" sz="2000" dirty="0">
                <a:solidFill>
                  <a:srgbClr val="009999"/>
                </a:solidFill>
                <a:ea typeface="宋体" panose="02010600030101010101" pitchFamily="2" charset="-122"/>
              </a:endParaRPr>
            </a:p>
          </p:txBody>
        </p:sp>
        <p:sp>
          <p:nvSpPr>
            <p:cNvPr id="48168" name="Line 30"/>
            <p:cNvSpPr/>
            <p:nvPr/>
          </p:nvSpPr>
          <p:spPr>
            <a:xfrm>
              <a:off x="4416" y="2554"/>
              <a:ext cx="945" cy="496"/>
            </a:xfrm>
            <a:prstGeom prst="line">
              <a:avLst/>
            </a:prstGeom>
            <a:ln w="9525" cap="flat" cmpd="sng">
              <a:solidFill>
                <a:srgbClr val="000000"/>
              </a:solidFill>
              <a:prstDash val="solid"/>
              <a:headEnd type="none" w="med" len="med"/>
              <a:tailEnd type="none" w="med" len="med"/>
            </a:ln>
          </p:spPr>
        </p:sp>
        <p:sp>
          <p:nvSpPr>
            <p:cNvPr id="48169" name="Freeform 31"/>
            <p:cNvSpPr/>
            <p:nvPr/>
          </p:nvSpPr>
          <p:spPr>
            <a:xfrm>
              <a:off x="5300" y="2975"/>
              <a:ext cx="61" cy="105"/>
            </a:xfrm>
            <a:custGeom>
              <a:avLst/>
              <a:gdLst/>
              <a:ahLst/>
              <a:cxnLst>
                <a:cxn ang="0">
                  <a:pos x="0" y="474"/>
                </a:cxn>
                <a:cxn ang="0">
                  <a:pos x="453" y="335"/>
                </a:cxn>
                <a:cxn ang="0">
                  <a:pos x="282" y="0"/>
                </a:cxn>
              </a:cxnLst>
              <a:pathLst>
                <a:path w="37" h="72">
                  <a:moveTo>
                    <a:pt x="0" y="72"/>
                  </a:moveTo>
                  <a:lnTo>
                    <a:pt x="37" y="51"/>
                  </a:lnTo>
                  <a:lnTo>
                    <a:pt x="23" y="0"/>
                  </a:lnTo>
                </a:path>
              </a:pathLst>
            </a:custGeom>
            <a:no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48170" name="Rectangle 32"/>
            <p:cNvSpPr/>
            <p:nvPr/>
          </p:nvSpPr>
          <p:spPr>
            <a:xfrm rot="1380000">
              <a:off x="4737" y="2580"/>
              <a:ext cx="644" cy="184"/>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zh-CN" altLang="en-US" sz="2000" dirty="0">
                  <a:solidFill>
                    <a:srgbClr val="000000"/>
                  </a:solidFill>
                  <a:latin typeface="宋体" panose="02010600030101010101" pitchFamily="2" charset="-122"/>
                  <a:ea typeface="宋体" panose="02010600030101010101" pitchFamily="2" charset="-122"/>
                </a:rPr>
                <a:t>收齐号码</a:t>
              </a:r>
              <a:endParaRPr lang="zh-CN" altLang="en-US" sz="2000" dirty="0">
                <a:solidFill>
                  <a:srgbClr val="009999"/>
                </a:solidFill>
                <a:ea typeface="宋体" panose="02010600030101010101" pitchFamily="2" charset="-122"/>
              </a:endParaRPr>
            </a:p>
          </p:txBody>
        </p:sp>
      </p:grpSp>
      <p:grpSp>
        <p:nvGrpSpPr>
          <p:cNvPr id="48136" name="Group 39"/>
          <p:cNvGrpSpPr/>
          <p:nvPr/>
        </p:nvGrpSpPr>
        <p:grpSpPr>
          <a:xfrm>
            <a:off x="304800" y="3505200"/>
            <a:ext cx="1919288" cy="2917825"/>
            <a:chOff x="1142" y="2736"/>
            <a:chExt cx="740" cy="1126"/>
          </a:xfrm>
        </p:grpSpPr>
        <p:sp>
          <p:nvSpPr>
            <p:cNvPr id="48138" name="Rectangle 33"/>
            <p:cNvSpPr/>
            <p:nvPr/>
          </p:nvSpPr>
          <p:spPr>
            <a:xfrm>
              <a:off x="1148" y="2736"/>
              <a:ext cx="543" cy="11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2000" dirty="0">
                  <a:solidFill>
                    <a:srgbClr val="000000"/>
                  </a:solidFill>
                  <a:latin typeface="宋体" panose="02010600030101010101" pitchFamily="2" charset="-122"/>
                  <a:ea typeface="宋体" panose="02010600030101010101" pitchFamily="2" charset="-122"/>
                </a:rPr>
                <a:t>q0:</a:t>
              </a:r>
              <a:r>
                <a:rPr lang="zh-CN" altLang="en-US" sz="2000" dirty="0">
                  <a:solidFill>
                    <a:srgbClr val="000000"/>
                  </a:solidFill>
                  <a:latin typeface="宋体" panose="02010600030101010101" pitchFamily="2" charset="-122"/>
                  <a:ea typeface="宋体" panose="02010600030101010101" pitchFamily="2" charset="-122"/>
                </a:rPr>
                <a:t>空闲状态</a:t>
              </a:r>
              <a:endParaRPr lang="zh-CN" altLang="en-US" sz="2000" dirty="0">
                <a:solidFill>
                  <a:srgbClr val="009999"/>
                </a:solidFill>
                <a:ea typeface="宋体" panose="02010600030101010101" pitchFamily="2" charset="-122"/>
              </a:endParaRPr>
            </a:p>
          </p:txBody>
        </p:sp>
        <p:sp>
          <p:nvSpPr>
            <p:cNvPr id="48139" name="Rectangle 34"/>
            <p:cNvSpPr/>
            <p:nvPr/>
          </p:nvSpPr>
          <p:spPr>
            <a:xfrm>
              <a:off x="1142" y="2987"/>
              <a:ext cx="740" cy="11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2000" dirty="0">
                  <a:solidFill>
                    <a:srgbClr val="000000"/>
                  </a:solidFill>
                  <a:latin typeface="宋体" panose="02010600030101010101" pitchFamily="2" charset="-122"/>
                  <a:ea typeface="宋体" panose="02010600030101010101" pitchFamily="2" charset="-122"/>
                </a:rPr>
                <a:t>q1:</a:t>
              </a:r>
              <a:r>
                <a:rPr lang="zh-CN" altLang="en-US" sz="2000" dirty="0">
                  <a:solidFill>
                    <a:srgbClr val="000000"/>
                  </a:solidFill>
                  <a:latin typeface="宋体" panose="02010600030101010101" pitchFamily="2" charset="-122"/>
                  <a:ea typeface="宋体" panose="02010600030101010101" pitchFamily="2" charset="-122"/>
                </a:rPr>
                <a:t>等待拨号状态</a:t>
              </a:r>
              <a:endParaRPr lang="zh-CN" altLang="en-US" sz="2000" dirty="0">
                <a:solidFill>
                  <a:srgbClr val="009999"/>
                </a:solidFill>
                <a:ea typeface="宋体" panose="02010600030101010101" pitchFamily="2" charset="-122"/>
              </a:endParaRPr>
            </a:p>
          </p:txBody>
        </p:sp>
        <p:sp>
          <p:nvSpPr>
            <p:cNvPr id="48140" name="Rectangle 35"/>
            <p:cNvSpPr/>
            <p:nvPr/>
          </p:nvSpPr>
          <p:spPr>
            <a:xfrm>
              <a:off x="1142" y="3240"/>
              <a:ext cx="740" cy="11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2000" dirty="0">
                  <a:solidFill>
                    <a:srgbClr val="000000"/>
                  </a:solidFill>
                  <a:latin typeface="宋体" panose="02010600030101010101" pitchFamily="2" charset="-122"/>
                  <a:ea typeface="宋体" panose="02010600030101010101" pitchFamily="2" charset="-122"/>
                </a:rPr>
                <a:t>q2:</a:t>
              </a:r>
              <a:r>
                <a:rPr lang="zh-CN" altLang="en-US" sz="2000" dirty="0">
                  <a:solidFill>
                    <a:srgbClr val="000000"/>
                  </a:solidFill>
                  <a:latin typeface="宋体" panose="02010600030101010101" pitchFamily="2" charset="-122"/>
                  <a:ea typeface="宋体" panose="02010600030101010101" pitchFamily="2" charset="-122"/>
                </a:rPr>
                <a:t>可以拨号状态</a:t>
              </a:r>
              <a:endParaRPr lang="zh-CN" altLang="en-US" sz="2000" dirty="0">
                <a:solidFill>
                  <a:srgbClr val="009999"/>
                </a:solidFill>
                <a:ea typeface="宋体" panose="02010600030101010101" pitchFamily="2" charset="-122"/>
              </a:endParaRPr>
            </a:p>
          </p:txBody>
        </p:sp>
        <p:sp>
          <p:nvSpPr>
            <p:cNvPr id="48141" name="Rectangle 36"/>
            <p:cNvSpPr/>
            <p:nvPr/>
          </p:nvSpPr>
          <p:spPr>
            <a:xfrm>
              <a:off x="1142" y="3491"/>
              <a:ext cx="740" cy="11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2000" dirty="0">
                  <a:solidFill>
                    <a:srgbClr val="000000"/>
                  </a:solidFill>
                  <a:latin typeface="宋体" panose="02010600030101010101" pitchFamily="2" charset="-122"/>
                  <a:ea typeface="宋体" panose="02010600030101010101" pitchFamily="2" charset="-122"/>
                </a:rPr>
                <a:t>q3:</a:t>
              </a:r>
              <a:r>
                <a:rPr lang="zh-CN" altLang="en-US" sz="2000" dirty="0">
                  <a:solidFill>
                    <a:srgbClr val="000000"/>
                  </a:solidFill>
                  <a:latin typeface="宋体" panose="02010600030101010101" pitchFamily="2" charset="-122"/>
                  <a:ea typeface="宋体" panose="02010600030101010101" pitchFamily="2" charset="-122"/>
                </a:rPr>
                <a:t>等待应答状态</a:t>
              </a:r>
              <a:endParaRPr lang="zh-CN" altLang="en-US" sz="2000" dirty="0">
                <a:solidFill>
                  <a:srgbClr val="009999"/>
                </a:solidFill>
                <a:ea typeface="宋体" panose="02010600030101010101" pitchFamily="2" charset="-122"/>
              </a:endParaRPr>
            </a:p>
          </p:txBody>
        </p:sp>
        <p:sp>
          <p:nvSpPr>
            <p:cNvPr id="48142" name="Rectangle 37"/>
            <p:cNvSpPr/>
            <p:nvPr/>
          </p:nvSpPr>
          <p:spPr>
            <a:xfrm>
              <a:off x="1148" y="3744"/>
              <a:ext cx="543" cy="118"/>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en-US" altLang="zh-CN" sz="2000" dirty="0">
                  <a:solidFill>
                    <a:srgbClr val="000000"/>
                  </a:solidFill>
                  <a:latin typeface="宋体" panose="02010600030101010101" pitchFamily="2" charset="-122"/>
                  <a:ea typeface="宋体" panose="02010600030101010101" pitchFamily="2" charset="-122"/>
                </a:rPr>
                <a:t>q4:</a:t>
              </a:r>
              <a:r>
                <a:rPr lang="zh-CN" altLang="en-US" sz="2000" dirty="0">
                  <a:solidFill>
                    <a:srgbClr val="000000"/>
                  </a:solidFill>
                  <a:latin typeface="宋体" panose="02010600030101010101" pitchFamily="2" charset="-122"/>
                  <a:ea typeface="宋体" panose="02010600030101010101" pitchFamily="2" charset="-122"/>
                </a:rPr>
                <a:t>通话状态</a:t>
              </a:r>
              <a:endParaRPr lang="zh-CN" altLang="en-US" sz="2000" dirty="0">
                <a:solidFill>
                  <a:srgbClr val="009999"/>
                </a:solidFill>
                <a:ea typeface="宋体" panose="02010600030101010101" pitchFamily="2" charset="-122"/>
              </a:endParaRPr>
            </a:p>
          </p:txBody>
        </p:sp>
      </p:grpSp>
      <p:sp>
        <p:nvSpPr>
          <p:cNvPr id="48137" name="Line 41"/>
          <p:cNvSpPr/>
          <p:nvPr/>
        </p:nvSpPr>
        <p:spPr>
          <a:xfrm>
            <a:off x="2362200" y="5257800"/>
            <a:ext cx="381000" cy="0"/>
          </a:xfrm>
          <a:prstGeom prst="line">
            <a:avLst/>
          </a:prstGeom>
          <a:ln w="9525" cap="flat" cmpd="sng">
            <a:solidFill>
              <a:srgbClr val="000000"/>
            </a:solidFill>
            <a:prstDash val="solid"/>
            <a:headEnd type="none" w="med" len="med"/>
            <a:tailEnd type="triangle" w="med" len="med"/>
          </a:ln>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9155"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9156"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49157" name="Rectangle 2"/>
          <p:cNvSpPr>
            <a:spLocks noGrp="1"/>
          </p:cNvSpPr>
          <p:nvPr>
            <p:ph type="title"/>
          </p:nvPr>
        </p:nvSpPr>
        <p:spPr/>
        <p:txBody>
          <a:bodyPr vert="horz" wrap="square" lIns="91440" tIns="45720" rIns="91440" bIns="45720" anchor="b" anchorCtr="0"/>
          <a:p>
            <a:pPr eaLnBrk="1" hangingPunct="1"/>
            <a:endParaRPr lang="zh-CN" altLang="en-US" dirty="0">
              <a:latin typeface="Arial" panose="020B0604020202020204" pitchFamily="34" charset="0"/>
              <a:ea typeface="楷体_GB2312" pitchFamily="49" charset="-122"/>
            </a:endParaRPr>
          </a:p>
        </p:txBody>
      </p:sp>
      <p:sp>
        <p:nvSpPr>
          <p:cNvPr id="49158" name="Rectangle 3"/>
          <p:cNvSpPr>
            <a:spLocks noGrp="1"/>
          </p:cNvSpPr>
          <p:nvPr>
            <p:ph idx="1"/>
          </p:nvPr>
        </p:nvSpPr>
        <p:spPr>
          <a:xfrm>
            <a:off x="304800" y="1295400"/>
            <a:ext cx="8534400" cy="1752600"/>
          </a:xfrm>
        </p:spPr>
        <p:txBody>
          <a:bodyPr vert="horz" wrap="square" lIns="91440" tIns="45720" rIns="91440" bIns="45720" anchor="t" anchorCtr="0"/>
          <a:p>
            <a:pPr algn="just" eaLnBrk="1" hangingPunct="1">
              <a:lnSpc>
                <a:spcPct val="90000"/>
              </a:lnSpc>
              <a:spcAft>
                <a:spcPts val="600"/>
              </a:spcAft>
            </a:pPr>
            <a:r>
              <a:rPr lang="zh-CN" altLang="en-US" b="0" dirty="0">
                <a:solidFill>
                  <a:srgbClr val="333399"/>
                </a:solidFill>
                <a:latin typeface="Arial" panose="020B0604020202020204" pitchFamily="34" charset="0"/>
              </a:rPr>
              <a:t>例2：串口通信</a:t>
            </a:r>
            <a:endParaRPr lang="zh-CN" altLang="en-US" b="0" dirty="0">
              <a:solidFill>
                <a:srgbClr val="333399"/>
              </a:solidFill>
              <a:latin typeface="Arial" panose="020B0604020202020204" pitchFamily="34" charset="0"/>
            </a:endParaRPr>
          </a:p>
          <a:p>
            <a:pPr algn="just" eaLnBrk="1" hangingPunct="1">
              <a:lnSpc>
                <a:spcPct val="90000"/>
              </a:lnSpc>
              <a:spcAft>
                <a:spcPts val="600"/>
              </a:spcAft>
              <a:buNone/>
            </a:pPr>
            <a:r>
              <a:rPr lang="zh-CN" altLang="en-US" sz="2400" b="0" dirty="0">
                <a:solidFill>
                  <a:srgbClr val="333399"/>
                </a:solidFill>
                <a:latin typeface="Arial" panose="020B0604020202020204" pitchFamily="34" charset="0"/>
              </a:rPr>
              <a:t>  	         两台微机通过串口通信, 需在两台机器间建立好连接后，才可以传递数据，可以使用有限状态自动机，描述串口通信的状态。</a:t>
            </a:r>
            <a:endParaRPr lang="zh-CN" altLang="en-US" sz="2400" b="0" dirty="0">
              <a:solidFill>
                <a:srgbClr val="333399"/>
              </a:solidFill>
              <a:latin typeface="Arial" panose="020B0604020202020204" pitchFamily="34" charset="0"/>
            </a:endParaRPr>
          </a:p>
        </p:txBody>
      </p:sp>
      <p:grpSp>
        <p:nvGrpSpPr>
          <p:cNvPr id="49159" name="Group 30"/>
          <p:cNvGrpSpPr/>
          <p:nvPr/>
        </p:nvGrpSpPr>
        <p:grpSpPr>
          <a:xfrm>
            <a:off x="1905000" y="3200400"/>
            <a:ext cx="6856413" cy="3208338"/>
            <a:chOff x="1200" y="2016"/>
            <a:chExt cx="4319" cy="2021"/>
          </a:xfrm>
        </p:grpSpPr>
        <p:sp>
          <p:nvSpPr>
            <p:cNvPr id="49160" name="Text Box 8"/>
            <p:cNvSpPr txBox="1"/>
            <p:nvPr/>
          </p:nvSpPr>
          <p:spPr>
            <a:xfrm>
              <a:off x="4320" y="3600"/>
              <a:ext cx="1199" cy="43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just">
                <a:spcBef>
                  <a:spcPct val="0"/>
                </a:spcBef>
                <a:buClrTx/>
                <a:buSzTx/>
                <a:buFontTx/>
                <a:buNone/>
              </a:pPr>
              <a:r>
                <a:rPr lang="zh-CN" altLang="en-US" sz="2400" b="0" dirty="0">
                  <a:ea typeface="宋体" panose="02010600030101010101" pitchFamily="2" charset="-122"/>
                </a:rPr>
                <a:t>传输数据</a:t>
              </a:r>
              <a:endParaRPr lang="zh-CN" altLang="en-US" sz="2400" b="0" dirty="0">
                <a:ea typeface="宋体" panose="02010600030101010101" pitchFamily="2" charset="-122"/>
              </a:endParaRPr>
            </a:p>
          </p:txBody>
        </p:sp>
        <p:grpSp>
          <p:nvGrpSpPr>
            <p:cNvPr id="49161" name="Group 29"/>
            <p:cNvGrpSpPr/>
            <p:nvPr/>
          </p:nvGrpSpPr>
          <p:grpSpPr>
            <a:xfrm>
              <a:off x="1200" y="2016"/>
              <a:ext cx="3449" cy="1945"/>
              <a:chOff x="1248" y="1920"/>
              <a:chExt cx="3449" cy="1945"/>
            </a:xfrm>
          </p:grpSpPr>
          <p:sp>
            <p:nvSpPr>
              <p:cNvPr id="49162" name="Line 5"/>
              <p:cNvSpPr/>
              <p:nvPr/>
            </p:nvSpPr>
            <p:spPr>
              <a:xfrm flipH="1">
                <a:off x="3818" y="3235"/>
                <a:ext cx="171" cy="145"/>
              </a:xfrm>
              <a:prstGeom prst="line">
                <a:avLst/>
              </a:prstGeom>
              <a:ln w="9525" cap="flat" cmpd="sng">
                <a:solidFill>
                  <a:srgbClr val="000000"/>
                </a:solidFill>
                <a:prstDash val="solid"/>
                <a:headEnd type="none" w="med" len="med"/>
                <a:tailEnd type="triangle" w="med" len="med"/>
              </a:ln>
            </p:spPr>
          </p:sp>
          <p:sp>
            <p:nvSpPr>
              <p:cNvPr id="49163" name="Text Box 10"/>
              <p:cNvSpPr txBox="1"/>
              <p:nvPr/>
            </p:nvSpPr>
            <p:spPr>
              <a:xfrm>
                <a:off x="3840" y="2496"/>
                <a:ext cx="857" cy="72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just">
                  <a:spcBef>
                    <a:spcPct val="0"/>
                  </a:spcBef>
                  <a:buClrTx/>
                  <a:buSzTx/>
                  <a:buFontTx/>
                  <a:buNone/>
                </a:pPr>
                <a:r>
                  <a:rPr lang="zh-CN" altLang="en-US" sz="2400" b="0" dirty="0">
                    <a:ea typeface="宋体" panose="02010600030101010101" pitchFamily="2" charset="-122"/>
                  </a:rPr>
                  <a:t>收到</a:t>
                </a:r>
                <a:endParaRPr lang="zh-CN" altLang="en-US" sz="2400" b="0" dirty="0">
                  <a:ea typeface="宋体" panose="02010600030101010101" pitchFamily="2" charset="-122"/>
                </a:endParaRPr>
              </a:p>
              <a:p>
                <a:pPr marL="0" lvl="0" indent="0" algn="just">
                  <a:spcBef>
                    <a:spcPct val="0"/>
                  </a:spcBef>
                  <a:buClrTx/>
                  <a:buSzTx/>
                  <a:buFontTx/>
                  <a:buNone/>
                </a:pPr>
                <a:r>
                  <a:rPr lang="zh-CN" altLang="en-US" sz="2400" b="0" dirty="0">
                    <a:ea typeface="宋体" panose="02010600030101010101" pitchFamily="2" charset="-122"/>
                  </a:rPr>
                  <a:t>应答</a:t>
                </a:r>
                <a:endParaRPr lang="zh-CN" altLang="en-US" sz="2400" b="0" dirty="0">
                  <a:ea typeface="宋体" panose="02010600030101010101" pitchFamily="2" charset="-122"/>
                </a:endParaRPr>
              </a:p>
            </p:txBody>
          </p:sp>
          <p:sp>
            <p:nvSpPr>
              <p:cNvPr id="49164" name="Text Box 12"/>
              <p:cNvSpPr txBox="1"/>
              <p:nvPr/>
            </p:nvSpPr>
            <p:spPr>
              <a:xfrm>
                <a:off x="2160" y="2880"/>
                <a:ext cx="856" cy="72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just">
                  <a:spcBef>
                    <a:spcPct val="0"/>
                  </a:spcBef>
                  <a:buClrTx/>
                  <a:buSzTx/>
                  <a:buFontTx/>
                  <a:buNone/>
                </a:pPr>
                <a:r>
                  <a:rPr lang="zh-CN" altLang="en-US" sz="2400" b="0" dirty="0">
                    <a:ea typeface="宋体" panose="02010600030101010101" pitchFamily="2" charset="-122"/>
                  </a:rPr>
                  <a:t>断开</a:t>
                </a:r>
                <a:endParaRPr lang="zh-CN" altLang="en-US" sz="2400" b="0" dirty="0">
                  <a:ea typeface="宋体" panose="02010600030101010101" pitchFamily="2" charset="-122"/>
                </a:endParaRPr>
              </a:p>
              <a:p>
                <a:pPr marL="0" lvl="0" indent="0" algn="just">
                  <a:spcBef>
                    <a:spcPct val="0"/>
                  </a:spcBef>
                  <a:buClrTx/>
                  <a:buSzTx/>
                  <a:buFontTx/>
                  <a:buNone/>
                </a:pPr>
                <a:r>
                  <a:rPr lang="zh-CN" altLang="en-US" sz="2400" b="0" dirty="0">
                    <a:ea typeface="宋体" panose="02010600030101010101" pitchFamily="2" charset="-122"/>
                  </a:rPr>
                  <a:t>连接</a:t>
                </a:r>
                <a:endParaRPr lang="zh-CN" altLang="en-US" sz="2400" b="0" dirty="0">
                  <a:ea typeface="宋体" panose="02010600030101010101" pitchFamily="2" charset="-122"/>
                </a:endParaRPr>
              </a:p>
            </p:txBody>
          </p:sp>
          <p:grpSp>
            <p:nvGrpSpPr>
              <p:cNvPr id="49165" name="Group 15"/>
              <p:cNvGrpSpPr/>
              <p:nvPr/>
            </p:nvGrpSpPr>
            <p:grpSpPr>
              <a:xfrm>
                <a:off x="1762" y="2016"/>
                <a:ext cx="599" cy="512"/>
                <a:chOff x="3870" y="4635"/>
                <a:chExt cx="720" cy="624"/>
              </a:xfrm>
            </p:grpSpPr>
            <p:sp>
              <p:nvSpPr>
                <p:cNvPr id="49177" name="Oval 16"/>
                <p:cNvSpPr/>
                <p:nvPr/>
              </p:nvSpPr>
              <p:spPr>
                <a:xfrm>
                  <a:off x="3870" y="4635"/>
                  <a:ext cx="720" cy="624"/>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endParaRPr lang="zh-CN" altLang="en-US" sz="1800" b="0" dirty="0">
                    <a:solidFill>
                      <a:srgbClr val="009999"/>
                    </a:solidFill>
                    <a:ea typeface="宋体" panose="02010600030101010101" pitchFamily="2" charset="-122"/>
                  </a:endParaRPr>
                </a:p>
              </p:txBody>
            </p:sp>
            <p:sp>
              <p:nvSpPr>
                <p:cNvPr id="49178" name="Oval 17"/>
                <p:cNvSpPr/>
                <p:nvPr/>
              </p:nvSpPr>
              <p:spPr>
                <a:xfrm>
                  <a:off x="3960" y="4716"/>
                  <a:ext cx="540" cy="468"/>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endParaRPr lang="zh-CN" altLang="en-US" sz="1800" b="0" dirty="0">
                    <a:solidFill>
                      <a:srgbClr val="009999"/>
                    </a:solidFill>
                    <a:ea typeface="宋体" panose="02010600030101010101" pitchFamily="2" charset="-122"/>
                  </a:endParaRPr>
                </a:p>
              </p:txBody>
            </p:sp>
          </p:grpSp>
          <p:sp>
            <p:nvSpPr>
              <p:cNvPr id="49166" name="Oval 18"/>
              <p:cNvSpPr/>
              <p:nvPr/>
            </p:nvSpPr>
            <p:spPr>
              <a:xfrm>
                <a:off x="3475" y="2072"/>
                <a:ext cx="514" cy="43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endParaRPr lang="zh-CN" altLang="en-US" sz="1800" b="0" dirty="0">
                  <a:solidFill>
                    <a:srgbClr val="009999"/>
                  </a:solidFill>
                  <a:ea typeface="宋体" panose="02010600030101010101" pitchFamily="2" charset="-122"/>
                </a:endParaRPr>
              </a:p>
            </p:txBody>
          </p:sp>
          <p:sp>
            <p:nvSpPr>
              <p:cNvPr id="49167" name="Oval 19"/>
              <p:cNvSpPr/>
              <p:nvPr/>
            </p:nvSpPr>
            <p:spPr>
              <a:xfrm>
                <a:off x="3360" y="3264"/>
                <a:ext cx="513" cy="43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endParaRPr lang="zh-CN" altLang="en-US" sz="1800" b="0" dirty="0">
                  <a:solidFill>
                    <a:srgbClr val="009999"/>
                  </a:solidFill>
                  <a:ea typeface="宋体" panose="02010600030101010101" pitchFamily="2" charset="-122"/>
                </a:endParaRPr>
              </a:p>
            </p:txBody>
          </p:sp>
          <p:sp>
            <p:nvSpPr>
              <p:cNvPr id="49168" name="Line 20"/>
              <p:cNvSpPr/>
              <p:nvPr/>
            </p:nvSpPr>
            <p:spPr>
              <a:xfrm>
                <a:off x="1248" y="2273"/>
                <a:ext cx="514" cy="0"/>
              </a:xfrm>
              <a:prstGeom prst="line">
                <a:avLst/>
              </a:prstGeom>
              <a:ln w="9525" cap="flat" cmpd="sng">
                <a:solidFill>
                  <a:srgbClr val="000000"/>
                </a:solidFill>
                <a:prstDash val="solid"/>
                <a:headEnd type="none" w="med" len="med"/>
                <a:tailEnd type="triangle" w="med" len="med"/>
              </a:ln>
            </p:spPr>
          </p:sp>
          <p:sp>
            <p:nvSpPr>
              <p:cNvPr id="49169" name="Line 21"/>
              <p:cNvSpPr/>
              <p:nvPr/>
            </p:nvSpPr>
            <p:spPr>
              <a:xfrm>
                <a:off x="2404" y="2293"/>
                <a:ext cx="1100" cy="11"/>
              </a:xfrm>
              <a:prstGeom prst="line">
                <a:avLst/>
              </a:prstGeom>
              <a:ln w="9525" cap="flat" cmpd="sng">
                <a:solidFill>
                  <a:srgbClr val="000000"/>
                </a:solidFill>
                <a:prstDash val="solid"/>
                <a:headEnd type="none" w="med" len="med"/>
                <a:tailEnd type="triangle" w="med" len="med"/>
              </a:ln>
            </p:spPr>
          </p:sp>
          <p:sp>
            <p:nvSpPr>
              <p:cNvPr id="49170" name="Line 22"/>
              <p:cNvSpPr/>
              <p:nvPr/>
            </p:nvSpPr>
            <p:spPr>
              <a:xfrm>
                <a:off x="3703" y="2508"/>
                <a:ext cx="0" cy="727"/>
              </a:xfrm>
              <a:prstGeom prst="line">
                <a:avLst/>
              </a:prstGeom>
              <a:ln w="9525" cap="flat" cmpd="sng">
                <a:solidFill>
                  <a:srgbClr val="000000"/>
                </a:solidFill>
                <a:prstDash val="solid"/>
                <a:headEnd type="none" w="med" len="med"/>
                <a:tailEnd type="triangle" w="med" len="med"/>
              </a:ln>
            </p:spPr>
          </p:sp>
          <p:sp>
            <p:nvSpPr>
              <p:cNvPr id="49171" name="Line 23"/>
              <p:cNvSpPr/>
              <p:nvPr/>
            </p:nvSpPr>
            <p:spPr>
              <a:xfrm flipH="1" flipV="1">
                <a:off x="2276" y="2508"/>
                <a:ext cx="1084" cy="900"/>
              </a:xfrm>
              <a:prstGeom prst="line">
                <a:avLst/>
              </a:prstGeom>
              <a:ln w="9525" cap="flat" cmpd="sng">
                <a:solidFill>
                  <a:srgbClr val="000000"/>
                </a:solidFill>
                <a:prstDash val="solid"/>
                <a:headEnd type="none" w="med" len="med"/>
                <a:tailEnd type="triangle" w="med" len="med"/>
              </a:ln>
            </p:spPr>
          </p:sp>
          <p:sp>
            <p:nvSpPr>
              <p:cNvPr id="49172" name="Freeform 24"/>
              <p:cNvSpPr/>
              <p:nvPr/>
            </p:nvSpPr>
            <p:spPr>
              <a:xfrm>
                <a:off x="3818" y="3235"/>
                <a:ext cx="542" cy="630"/>
              </a:xfrm>
              <a:custGeom>
                <a:avLst/>
                <a:gdLst/>
                <a:ahLst/>
                <a:cxnLst>
                  <a:cxn ang="0">
                    <a:pos x="0" y="328"/>
                  </a:cxn>
                  <a:cxn ang="0">
                    <a:pos x="280" y="439"/>
                  </a:cxn>
                  <a:cxn ang="0">
                    <a:pos x="419" y="109"/>
                  </a:cxn>
                  <a:cxn ang="0">
                    <a:pos x="140" y="0"/>
                  </a:cxn>
                </a:cxnLst>
                <a:pathLst>
                  <a:path w="570" h="676">
                    <a:moveTo>
                      <a:pt x="0" y="468"/>
                    </a:moveTo>
                    <a:cubicBezTo>
                      <a:pt x="135" y="572"/>
                      <a:pt x="270" y="676"/>
                      <a:pt x="360" y="624"/>
                    </a:cubicBezTo>
                    <a:cubicBezTo>
                      <a:pt x="450" y="572"/>
                      <a:pt x="570" y="260"/>
                      <a:pt x="540" y="156"/>
                    </a:cubicBezTo>
                    <a:cubicBezTo>
                      <a:pt x="510" y="52"/>
                      <a:pt x="240" y="26"/>
                      <a:pt x="180" y="0"/>
                    </a:cubicBezTo>
                  </a:path>
                </a:pathLst>
              </a:custGeom>
              <a:no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49173" name="Text Box 25"/>
              <p:cNvSpPr txBox="1"/>
              <p:nvPr/>
            </p:nvSpPr>
            <p:spPr>
              <a:xfrm>
                <a:off x="2400" y="1920"/>
                <a:ext cx="1199" cy="4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just">
                  <a:spcBef>
                    <a:spcPct val="0"/>
                  </a:spcBef>
                  <a:buClrTx/>
                  <a:buSzTx/>
                  <a:buFontTx/>
                  <a:buNone/>
                </a:pPr>
                <a:r>
                  <a:rPr lang="zh-CN" altLang="en-US" sz="2400" b="0" dirty="0">
                    <a:ea typeface="宋体" panose="02010600030101010101" pitchFamily="2" charset="-122"/>
                  </a:rPr>
                  <a:t>连接请求</a:t>
                </a:r>
                <a:endParaRPr lang="zh-CN" altLang="en-US" sz="2400" b="0" dirty="0">
                  <a:ea typeface="宋体" panose="02010600030101010101" pitchFamily="2" charset="-122"/>
                </a:endParaRPr>
              </a:p>
            </p:txBody>
          </p:sp>
          <p:sp>
            <p:nvSpPr>
              <p:cNvPr id="49174" name="Text Box 26"/>
              <p:cNvSpPr txBox="1"/>
              <p:nvPr/>
            </p:nvSpPr>
            <p:spPr>
              <a:xfrm>
                <a:off x="1819" y="2019"/>
                <a:ext cx="514" cy="4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just">
                  <a:spcBef>
                    <a:spcPct val="0"/>
                  </a:spcBef>
                  <a:buClrTx/>
                  <a:buSzTx/>
                  <a:buFontTx/>
                  <a:buNone/>
                </a:pPr>
                <a:r>
                  <a:rPr lang="en-US" altLang="zh-CN" sz="3600" b="0" dirty="0">
                    <a:ea typeface="宋体" panose="02010600030101010101" pitchFamily="2" charset="-122"/>
                  </a:rPr>
                  <a:t>q</a:t>
                </a:r>
                <a:r>
                  <a:rPr lang="en-US" altLang="zh-CN" sz="3600" b="0" baseline="-25000" dirty="0">
                    <a:ea typeface="宋体" panose="02010600030101010101" pitchFamily="2" charset="-122"/>
                  </a:rPr>
                  <a:t>0</a:t>
                </a:r>
                <a:endParaRPr lang="en-US" altLang="zh-CN" sz="3600" b="0" dirty="0">
                  <a:ea typeface="宋体" panose="02010600030101010101" pitchFamily="2" charset="-122"/>
                </a:endParaRPr>
              </a:p>
            </p:txBody>
          </p:sp>
          <p:sp>
            <p:nvSpPr>
              <p:cNvPr id="49175" name="Text Box 27"/>
              <p:cNvSpPr txBox="1"/>
              <p:nvPr/>
            </p:nvSpPr>
            <p:spPr>
              <a:xfrm>
                <a:off x="3504" y="2064"/>
                <a:ext cx="610" cy="53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just">
                  <a:spcBef>
                    <a:spcPct val="0"/>
                  </a:spcBef>
                  <a:buClrTx/>
                  <a:buSzTx/>
                  <a:buFontTx/>
                  <a:buNone/>
                </a:pPr>
                <a:r>
                  <a:rPr lang="en-US" altLang="zh-CN" sz="3600" b="0" dirty="0">
                    <a:ea typeface="宋体" panose="02010600030101010101" pitchFamily="2" charset="-122"/>
                  </a:rPr>
                  <a:t>q</a:t>
                </a:r>
                <a:r>
                  <a:rPr lang="en-US" altLang="zh-CN" sz="3600" b="0" baseline="-25000" dirty="0">
                    <a:ea typeface="宋体" panose="02010600030101010101" pitchFamily="2" charset="-122"/>
                  </a:rPr>
                  <a:t>1</a:t>
                </a:r>
                <a:endParaRPr lang="en-US" altLang="zh-CN" sz="3600" b="0" dirty="0">
                  <a:ea typeface="宋体" panose="02010600030101010101" pitchFamily="2" charset="-122"/>
                </a:endParaRPr>
              </a:p>
            </p:txBody>
          </p:sp>
          <p:sp>
            <p:nvSpPr>
              <p:cNvPr id="49176" name="Text Box 28"/>
              <p:cNvSpPr txBox="1"/>
              <p:nvPr/>
            </p:nvSpPr>
            <p:spPr>
              <a:xfrm>
                <a:off x="3432" y="3193"/>
                <a:ext cx="514" cy="4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just">
                  <a:spcBef>
                    <a:spcPct val="0"/>
                  </a:spcBef>
                  <a:buClrTx/>
                  <a:buSzTx/>
                  <a:buFontTx/>
                  <a:buNone/>
                </a:pPr>
                <a:r>
                  <a:rPr lang="en-US" altLang="zh-CN" sz="3600" b="0" dirty="0">
                    <a:ea typeface="宋体" panose="02010600030101010101" pitchFamily="2" charset="-122"/>
                  </a:rPr>
                  <a:t>q</a:t>
                </a:r>
                <a:r>
                  <a:rPr lang="en-US" altLang="zh-CN" sz="3600" b="0" baseline="-25000" dirty="0">
                    <a:ea typeface="宋体" panose="02010600030101010101" pitchFamily="2" charset="-122"/>
                  </a:rPr>
                  <a:t>2</a:t>
                </a:r>
                <a:endParaRPr lang="en-US" altLang="zh-CN" sz="3600" b="0" dirty="0">
                  <a:ea typeface="宋体" panose="02010600030101010101" pitchFamily="2" charset="-122"/>
                </a:endParaRPr>
              </a:p>
            </p:txBody>
          </p:sp>
        </p:grpSp>
      </p:gr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0179"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0180"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0181" name="Rectangle 2"/>
          <p:cNvSpPr>
            <a:spLocks noGrp="1"/>
          </p:cNvSpPr>
          <p:nvPr>
            <p:ph type="title"/>
          </p:nvPr>
        </p:nvSpPr>
        <p:spPr/>
        <p:txBody>
          <a:bodyPr vert="horz" wrap="square" lIns="91440" tIns="45720" rIns="91440" bIns="45720" anchor="b" anchorCtr="0"/>
          <a:p>
            <a:pPr eaLnBrk="1" hangingPunct="1"/>
            <a:endParaRPr lang="zh-CN" altLang="en-US" dirty="0">
              <a:latin typeface="Arial" panose="020B0604020202020204" pitchFamily="34" charset="0"/>
              <a:ea typeface="楷体_GB2312" pitchFamily="49" charset="-122"/>
            </a:endParaRPr>
          </a:p>
        </p:txBody>
      </p:sp>
      <p:sp>
        <p:nvSpPr>
          <p:cNvPr id="50182" name="Rectangle 3"/>
          <p:cNvSpPr>
            <a:spLocks noGrp="1"/>
          </p:cNvSpPr>
          <p:nvPr>
            <p:ph idx="1"/>
          </p:nvPr>
        </p:nvSpPr>
        <p:spPr/>
        <p:txBody>
          <a:bodyPr vert="horz" wrap="square" lIns="91440" tIns="45720" rIns="91440" bIns="45720" anchor="t" anchorCtr="0"/>
          <a:p>
            <a:pPr eaLnBrk="1" hangingPunct="1">
              <a:lnSpc>
                <a:spcPct val="110000"/>
              </a:lnSpc>
            </a:pPr>
            <a:r>
              <a:rPr lang="zh-CN" altLang="en-US" sz="3200" b="0" dirty="0">
                <a:solidFill>
                  <a:srgbClr val="333399"/>
                </a:solidFill>
                <a:latin typeface="Arial" panose="020B0604020202020204" pitchFamily="34" charset="0"/>
              </a:rPr>
              <a:t>根据结构不同，自动机又可分为有限自动机，下推自动机，图灵机等。</a:t>
            </a:r>
            <a:endParaRPr lang="zh-CN" altLang="en-US" sz="3200" b="0" dirty="0">
              <a:solidFill>
                <a:srgbClr val="333399"/>
              </a:solidFill>
              <a:latin typeface="Arial" panose="020B0604020202020204" pitchFamily="34" charset="0"/>
            </a:endParaRPr>
          </a:p>
          <a:p>
            <a:pPr algn="just" eaLnBrk="1" hangingPunct="1">
              <a:lnSpc>
                <a:spcPct val="110000"/>
              </a:lnSpc>
              <a:spcAft>
                <a:spcPts val="600"/>
              </a:spcAft>
            </a:pPr>
            <a:r>
              <a:rPr lang="zh-CN" altLang="en-US" sz="3200" b="0" dirty="0">
                <a:solidFill>
                  <a:srgbClr val="333399"/>
                </a:solidFill>
                <a:latin typeface="Arial" panose="020B0604020202020204" pitchFamily="34" charset="0"/>
              </a:rPr>
              <a:t>下推自动机可以看作是由一条输入带，一个有限控制器和一个下推栈组成。</a:t>
            </a:r>
            <a:endParaRPr lang="zh-CN" altLang="en-US" sz="3200" b="0" dirty="0">
              <a:solidFill>
                <a:srgbClr val="333399"/>
              </a:solidFill>
              <a:latin typeface="Arial" panose="020B0604020202020204" pitchFamily="34" charset="0"/>
            </a:endParaRPr>
          </a:p>
          <a:p>
            <a:pPr algn="just" eaLnBrk="1" hangingPunct="1">
              <a:lnSpc>
                <a:spcPct val="110000"/>
              </a:lnSpc>
              <a:spcAft>
                <a:spcPts val="600"/>
              </a:spcAft>
            </a:pPr>
            <a:r>
              <a:rPr lang="zh-CN" altLang="en-US" sz="3200" b="0" dirty="0">
                <a:solidFill>
                  <a:srgbClr val="333399"/>
                </a:solidFill>
                <a:latin typeface="Arial" panose="020B0604020202020204" pitchFamily="34" charset="0"/>
              </a:rPr>
              <a:t>基本图灵机由一个具有读写头的有限控制器和一条无限带组成。</a:t>
            </a:r>
            <a:endParaRPr lang="zh-CN" altLang="en-US" sz="3200" b="0" dirty="0">
              <a:solidFill>
                <a:srgbClr val="333399"/>
              </a:solidFill>
              <a:latin typeface="Arial" panose="020B0604020202020204" pitchFamily="34" charset="0"/>
            </a:endParaRPr>
          </a:p>
          <a:p>
            <a:pPr algn="just" eaLnBrk="1" hangingPunct="1">
              <a:lnSpc>
                <a:spcPct val="110000"/>
              </a:lnSpc>
              <a:spcAft>
                <a:spcPts val="600"/>
              </a:spcAft>
            </a:pPr>
            <a:r>
              <a:rPr lang="zh-CN" altLang="en-US" sz="3200" b="0" dirty="0">
                <a:solidFill>
                  <a:srgbClr val="333399"/>
                </a:solidFill>
                <a:latin typeface="Arial" panose="020B0604020202020204" pitchFamily="34" charset="0"/>
              </a:rPr>
              <a:t>使用自动机，可以形式化的描述现实世界中的一些问题。</a:t>
            </a:r>
            <a:endParaRPr lang="zh-CN" altLang="en-US" sz="3200" b="0" dirty="0">
              <a:solidFill>
                <a:srgbClr val="333399"/>
              </a:solidFill>
              <a:latin typeface="Arial" panose="020B0604020202020204" pitchFamily="34" charset="0"/>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1203"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1204"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1205" name="Rectangle 2"/>
          <p:cNvSpPr>
            <a:spLocks noGrp="1"/>
          </p:cNvSpPr>
          <p:nvPr>
            <p:ph type="title"/>
          </p:nvPr>
        </p:nvSpPr>
        <p:spPr/>
        <p:txBody>
          <a:bodyPr vert="horz" wrap="square" lIns="91440" tIns="45720" rIns="91440" bIns="45720" anchor="b" anchorCtr="0"/>
          <a:p>
            <a:pPr eaLnBrk="1" hangingPunct="1"/>
            <a:r>
              <a:rPr lang="zh-CN" altLang="en-US" sz="4400" b="1" dirty="0">
                <a:solidFill>
                  <a:srgbClr val="800080"/>
                </a:solidFill>
                <a:latin typeface="Arial" panose="020B0604020202020204" pitchFamily="34" charset="0"/>
                <a:ea typeface="楷体_GB2312" pitchFamily="49" charset="-122"/>
              </a:rPr>
              <a:t>3．形式语言与自动机的关系</a:t>
            </a:r>
            <a:endParaRPr lang="zh-CN" altLang="en-US" sz="4400" b="1" dirty="0">
              <a:solidFill>
                <a:srgbClr val="800080"/>
              </a:solidFill>
              <a:latin typeface="Arial" panose="020B0604020202020204" pitchFamily="34" charset="0"/>
              <a:ea typeface="楷体_GB2312" pitchFamily="49" charset="-122"/>
            </a:endParaRPr>
          </a:p>
        </p:txBody>
      </p:sp>
      <p:sp>
        <p:nvSpPr>
          <p:cNvPr id="51206" name="Rectangle 3"/>
          <p:cNvSpPr>
            <a:spLocks noGrp="1"/>
          </p:cNvSpPr>
          <p:nvPr>
            <p:ph idx="1"/>
          </p:nvPr>
        </p:nvSpPr>
        <p:spPr/>
        <p:txBody>
          <a:bodyPr vert="horz" wrap="square" lIns="91440" tIns="45720" rIns="91440" bIns="45720" anchor="t" anchorCtr="0"/>
          <a:p>
            <a:pPr algn="just" eaLnBrk="1" hangingPunct="1">
              <a:lnSpc>
                <a:spcPct val="130000"/>
              </a:lnSpc>
              <a:spcAft>
                <a:spcPts val="600"/>
              </a:spcAft>
            </a:pPr>
            <a:r>
              <a:rPr lang="zh-CN" altLang="en-US" sz="3200" b="0" dirty="0">
                <a:solidFill>
                  <a:srgbClr val="333399"/>
                </a:solidFill>
                <a:latin typeface="Arial" panose="020B0604020202020204" pitchFamily="34" charset="0"/>
              </a:rPr>
              <a:t>形式语言和自动机是密切相关的。</a:t>
            </a:r>
            <a:endParaRPr lang="zh-CN" altLang="en-US" sz="3200" b="0" dirty="0">
              <a:solidFill>
                <a:srgbClr val="333399"/>
              </a:solidFill>
              <a:latin typeface="Arial" panose="020B0604020202020204" pitchFamily="34" charset="0"/>
            </a:endParaRPr>
          </a:p>
          <a:p>
            <a:pPr lvl="2" algn="just" eaLnBrk="1" hangingPunct="1">
              <a:lnSpc>
                <a:spcPct val="130000"/>
              </a:lnSpc>
              <a:spcAft>
                <a:spcPts val="600"/>
              </a:spcAft>
              <a:buFont typeface="Symbol" panose="05050102010706020507" pitchFamily="18" charset="2"/>
              <a:buChar char="¨"/>
            </a:pPr>
            <a:r>
              <a:rPr lang="zh-CN" altLang="en-US" sz="3200" dirty="0">
                <a:solidFill>
                  <a:srgbClr val="333399"/>
                </a:solidFill>
                <a:latin typeface="Arial" panose="020B0604020202020204" pitchFamily="34" charset="0"/>
              </a:rPr>
              <a:t>形式语言 ―― 字符串</a:t>
            </a:r>
            <a:endParaRPr lang="zh-CN" altLang="en-US" sz="3200" dirty="0">
              <a:solidFill>
                <a:srgbClr val="333399"/>
              </a:solidFill>
              <a:latin typeface="Arial" panose="020B0604020202020204" pitchFamily="34" charset="0"/>
            </a:endParaRPr>
          </a:p>
          <a:p>
            <a:pPr lvl="2" algn="just" eaLnBrk="1" hangingPunct="1">
              <a:lnSpc>
                <a:spcPct val="130000"/>
              </a:lnSpc>
              <a:spcAft>
                <a:spcPts val="600"/>
              </a:spcAft>
              <a:buFont typeface="Symbol" panose="05050102010706020507" pitchFamily="18" charset="2"/>
              <a:buChar char="¨"/>
            </a:pPr>
            <a:r>
              <a:rPr lang="zh-CN" altLang="en-US" sz="3200" dirty="0">
                <a:solidFill>
                  <a:srgbClr val="333399"/>
                </a:solidFill>
                <a:latin typeface="Arial" panose="020B0604020202020204" pitchFamily="34" charset="0"/>
              </a:rPr>
              <a:t>自动机 ―― 字符串的识别系统</a:t>
            </a:r>
            <a:endParaRPr lang="zh-CN" altLang="en-US" sz="3200" dirty="0">
              <a:solidFill>
                <a:srgbClr val="333399"/>
              </a:solidFill>
              <a:latin typeface="Arial" panose="020B0604020202020204" pitchFamily="34" charset="0"/>
            </a:endParaRPr>
          </a:p>
          <a:p>
            <a:pPr algn="just" eaLnBrk="1" hangingPunct="1">
              <a:lnSpc>
                <a:spcPct val="130000"/>
              </a:lnSpc>
              <a:spcAft>
                <a:spcPts val="600"/>
              </a:spcAft>
            </a:pPr>
            <a:r>
              <a:rPr lang="zh-CN" altLang="en-US" sz="3200" b="0" dirty="0">
                <a:solidFill>
                  <a:srgbClr val="333399"/>
                </a:solidFill>
                <a:latin typeface="Arial" panose="020B0604020202020204" pitchFamily="34" charset="0"/>
              </a:rPr>
              <a:t>根据复杂程度可将形式语言分类，根据自动机的接受能力、处理能力的不同也将自动机分类。二者之间具有较好的对应关系。</a:t>
            </a:r>
            <a:endParaRPr lang="zh-CN" altLang="en-US" sz="3200" b="0" dirty="0">
              <a:solidFill>
                <a:srgbClr val="333399"/>
              </a:solidFill>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2227"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2228"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2229" name="Rectangle 2"/>
          <p:cNvSpPr>
            <a:spLocks noGrp="1"/>
          </p:cNvSpPr>
          <p:nvPr>
            <p:ph type="title"/>
          </p:nvPr>
        </p:nvSpPr>
        <p:spPr/>
        <p:txBody>
          <a:bodyPr vert="horz" wrap="square" lIns="91440" tIns="45720" rIns="91440" bIns="45720" anchor="b" anchorCtr="0"/>
          <a:p>
            <a:pPr eaLnBrk="1" hangingPunct="1"/>
            <a:endParaRPr lang="zh-CN" altLang="en-US" dirty="0">
              <a:latin typeface="Arial" panose="020B0604020202020204" pitchFamily="34" charset="0"/>
              <a:ea typeface="楷体_GB2312" pitchFamily="49" charset="-122"/>
            </a:endParaRPr>
          </a:p>
        </p:txBody>
      </p:sp>
      <p:graphicFrame>
        <p:nvGraphicFramePr>
          <p:cNvPr id="52230" name="Object 0"/>
          <p:cNvGraphicFramePr>
            <a:graphicFrameLocks noChangeAspect="1"/>
          </p:cNvGraphicFramePr>
          <p:nvPr>
            <p:ph idx="1"/>
          </p:nvPr>
        </p:nvGraphicFramePr>
        <p:xfrm>
          <a:off x="1403350" y="1295400"/>
          <a:ext cx="6489700" cy="5029200"/>
        </p:xfrm>
        <a:graphic>
          <a:graphicData uri="http://schemas.openxmlformats.org/presentationml/2006/ole">
            <mc:AlternateContent xmlns:mc="http://schemas.openxmlformats.org/markup-compatibility/2006">
              <mc:Choice xmlns:v="urn:schemas-microsoft-com:vml" Requires="v">
                <p:oleObj spid="_x0000_s3076" name="" r:id="rId1" imgW="4334510" imgH="3018790" progId="Word.Document.8">
                  <p:embed/>
                </p:oleObj>
              </mc:Choice>
              <mc:Fallback>
                <p:oleObj name="" r:id="rId1" imgW="4334510" imgH="3018790" progId="Word.Document.8">
                  <p:embed/>
                  <p:pic>
                    <p:nvPicPr>
                      <p:cNvPr id="0" name="图片 3075"/>
                      <p:cNvPicPr/>
                      <p:nvPr/>
                    </p:nvPicPr>
                    <p:blipFill>
                      <a:blip r:embed="rId2"/>
                      <a:srcRect/>
                      <a:stretch>
                        <a:fillRect/>
                      </a:stretch>
                    </p:blipFill>
                    <p:spPr>
                      <a:xfrm>
                        <a:off x="1403350" y="1295400"/>
                        <a:ext cx="6489700" cy="5029200"/>
                      </a:xfrm>
                      <a:prstGeom prst="rect">
                        <a:avLst/>
                      </a:prstGeom>
                      <a:noFill/>
                      <a:ln w="38100">
                        <a:miter/>
                      </a:ln>
                    </p:spPr>
                  </p:pic>
                </p:oleObj>
              </mc:Fallback>
            </mc:AlternateContent>
          </a:graphicData>
        </a:graphic>
      </p:graphicFrame>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3251"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3252"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3253" name="Rectangle 2"/>
          <p:cNvSpPr/>
          <p:nvPr/>
        </p:nvSpPr>
        <p:spPr>
          <a:xfrm>
            <a:off x="1143000" y="533400"/>
            <a:ext cx="8001000" cy="6096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ctr" eaLnBrk="1" hangingPunct="1">
              <a:spcBef>
                <a:spcPct val="0"/>
              </a:spcBef>
              <a:buClrTx/>
              <a:buSzTx/>
              <a:buFontTx/>
              <a:buNone/>
            </a:pPr>
            <a:r>
              <a:rPr lang="zh-CN" altLang="en-US" sz="3600" b="0" dirty="0">
                <a:solidFill>
                  <a:srgbClr val="800080"/>
                </a:solidFill>
                <a:latin typeface="华文行楷" panose="02010800040101010101" pitchFamily="2" charset="-122"/>
                <a:ea typeface="华文行楷" panose="02010800040101010101" pitchFamily="2" charset="-122"/>
              </a:rPr>
              <a:t>语言与有限自动机</a:t>
            </a:r>
            <a:endParaRPr lang="zh-CN" altLang="en-US" sz="3600" b="0" dirty="0">
              <a:solidFill>
                <a:srgbClr val="800080"/>
              </a:solidFill>
              <a:latin typeface="华文行楷" panose="02010800040101010101" pitchFamily="2" charset="-122"/>
              <a:ea typeface="华文行楷" panose="02010800040101010101" pitchFamily="2" charset="-122"/>
            </a:endParaRPr>
          </a:p>
          <a:p>
            <a:pPr marL="0" lvl="0" indent="0" algn="ctr" eaLnBrk="1" hangingPunct="1">
              <a:spcBef>
                <a:spcPct val="0"/>
              </a:spcBef>
              <a:buClrTx/>
              <a:buSzTx/>
              <a:buFontTx/>
              <a:buNone/>
            </a:pPr>
            <a:r>
              <a:rPr lang="zh-CN" altLang="en-US" sz="3600" b="0" dirty="0">
                <a:solidFill>
                  <a:srgbClr val="800080"/>
                </a:solidFill>
                <a:latin typeface="楷体_GB2312" pitchFamily="49" charset="-122"/>
              </a:rPr>
              <a:t>（</a:t>
            </a:r>
            <a:r>
              <a:rPr lang="en-US" altLang="zh-CN" sz="3600" b="0" i="1" dirty="0">
                <a:solidFill>
                  <a:srgbClr val="800080"/>
                </a:solidFill>
                <a:latin typeface="Copperplate Gothic Light" panose="020E0507020206020404" pitchFamily="34" charset="0"/>
              </a:rPr>
              <a:t>Finite Automata</a:t>
            </a:r>
            <a:r>
              <a:rPr lang="en-US" altLang="zh-CN" sz="3600" b="0" dirty="0">
                <a:solidFill>
                  <a:srgbClr val="800080"/>
                </a:solidFill>
                <a:latin typeface="楷体_GB2312" pitchFamily="49" charset="-122"/>
              </a:rPr>
              <a:t>）</a:t>
            </a:r>
            <a:endParaRPr lang="en-US" altLang="zh-CN" sz="4000" b="0" dirty="0">
              <a:solidFill>
                <a:schemeClr val="tx2"/>
              </a:solidFill>
              <a:latin typeface="Copperplate Gothic Light" panose="020E0507020206020404" pitchFamily="34" charset="0"/>
              <a:ea typeface="宋体" panose="02010600030101010101" pitchFamily="2" charset="-122"/>
            </a:endParaRPr>
          </a:p>
        </p:txBody>
      </p:sp>
      <p:sp>
        <p:nvSpPr>
          <p:cNvPr id="53254" name="Text Box 3"/>
          <p:cNvSpPr txBox="1"/>
          <p:nvPr/>
        </p:nvSpPr>
        <p:spPr>
          <a:xfrm>
            <a:off x="533400" y="1524000"/>
            <a:ext cx="8153400" cy="15557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0"/>
              </a:spcBef>
              <a:buClrTx/>
              <a:buSzTx/>
              <a:buFontTx/>
              <a:buNone/>
            </a:pPr>
            <a:r>
              <a:rPr lang="zh-CN" altLang="en-US" dirty="0">
                <a:solidFill>
                  <a:srgbClr val="333399"/>
                </a:solidFill>
                <a:latin typeface="Arial" panose="020B0604020202020204" pitchFamily="34" charset="0"/>
              </a:rPr>
              <a:t>     设 </a:t>
            </a:r>
            <a:r>
              <a:rPr lang="zh-CN" altLang="en-US" dirty="0">
                <a:solidFill>
                  <a:srgbClr val="333399"/>
                </a:solidFill>
                <a:latin typeface="Arial" panose="020B0604020202020204" pitchFamily="34" charset="0"/>
                <a:sym typeface="Symbol" panose="05050102010706020507" pitchFamily="18" charset="2"/>
              </a:rPr>
              <a:t> =  </a:t>
            </a:r>
            <a:r>
              <a:rPr lang="zh-CN" altLang="en-US" i="1" dirty="0">
                <a:solidFill>
                  <a:srgbClr val="333399"/>
                </a:solidFill>
                <a:latin typeface="Arial" panose="020B0604020202020204" pitchFamily="34" charset="0"/>
                <a:sym typeface="Symbol" panose="05050102010706020507" pitchFamily="18" charset="2"/>
              </a:rPr>
              <a:t>0</a:t>
            </a:r>
            <a:r>
              <a:rPr lang="zh-CN" altLang="en-US" dirty="0">
                <a:solidFill>
                  <a:srgbClr val="333399"/>
                </a:solidFill>
                <a:latin typeface="Arial" panose="020B0604020202020204" pitchFamily="34" charset="0"/>
                <a:sym typeface="Symbol" panose="05050102010706020507" pitchFamily="18" charset="2"/>
              </a:rPr>
              <a:t>, </a:t>
            </a:r>
            <a:r>
              <a:rPr lang="zh-CN" altLang="en-US" i="1" dirty="0">
                <a:solidFill>
                  <a:srgbClr val="333399"/>
                </a:solidFill>
                <a:latin typeface="Arial" panose="020B0604020202020204" pitchFamily="34" charset="0"/>
                <a:sym typeface="Symbol" panose="05050102010706020507" pitchFamily="18" charset="2"/>
              </a:rPr>
              <a:t>1</a:t>
            </a:r>
            <a:r>
              <a:rPr lang="zh-CN" altLang="en-US" dirty="0">
                <a:solidFill>
                  <a:srgbClr val="333399"/>
                </a:solidFill>
                <a:latin typeface="Arial" panose="020B0604020202020204" pitchFamily="34" charset="0"/>
                <a:sym typeface="Symbol" panose="05050102010706020507" pitchFamily="18" charset="2"/>
              </a:rPr>
              <a:t> ， </a:t>
            </a:r>
            <a:r>
              <a:rPr lang="en-US" altLang="zh-CN" i="1" dirty="0">
                <a:solidFill>
                  <a:srgbClr val="333399"/>
                </a:solidFill>
                <a:latin typeface="Arial" panose="020B0604020202020204" pitchFamily="34" charset="0"/>
                <a:sym typeface="Symbol" panose="05050102010706020507" pitchFamily="18" charset="2"/>
              </a:rPr>
              <a:t>L</a:t>
            </a:r>
            <a:r>
              <a:rPr lang="en-US" altLang="zh-CN" dirty="0">
                <a:solidFill>
                  <a:srgbClr val="333399"/>
                </a:solidFill>
                <a:latin typeface="Arial" panose="020B0604020202020204" pitchFamily="34" charset="0"/>
                <a:sym typeface="Symbol" panose="05050102010706020507" pitchFamily="18" charset="2"/>
              </a:rPr>
              <a:t> =  </a:t>
            </a:r>
            <a:r>
              <a:rPr lang="en-US" altLang="zh-CN" i="1" dirty="0">
                <a:solidFill>
                  <a:srgbClr val="333399"/>
                </a:solidFill>
                <a:latin typeface="Arial" panose="020B0604020202020204" pitchFamily="34" charset="0"/>
                <a:sym typeface="Symbol" panose="05050102010706020507" pitchFamily="18" charset="2"/>
              </a:rPr>
              <a:t>w</a:t>
            </a:r>
            <a:r>
              <a:rPr lang="en-US" altLang="zh-CN" dirty="0">
                <a:solidFill>
                  <a:srgbClr val="333399"/>
                </a:solidFill>
                <a:latin typeface="Arial" panose="020B0604020202020204" pitchFamily="34" charset="0"/>
                <a:sym typeface="Symbol" panose="05050102010706020507" pitchFamily="18" charset="2"/>
              </a:rPr>
              <a:t>  </a:t>
            </a:r>
            <a:r>
              <a:rPr lang="en-US" altLang="zh-CN" i="1" dirty="0">
                <a:solidFill>
                  <a:srgbClr val="333399"/>
                </a:solidFill>
                <a:latin typeface="Arial" panose="020B0604020202020204" pitchFamily="34" charset="0"/>
                <a:sym typeface="Symbol" panose="05050102010706020507" pitchFamily="18" charset="2"/>
              </a:rPr>
              <a:t>w </a:t>
            </a:r>
            <a:r>
              <a:rPr lang="zh-CN" altLang="en-US" dirty="0">
                <a:solidFill>
                  <a:srgbClr val="333399"/>
                </a:solidFill>
                <a:latin typeface="Arial" panose="020B0604020202020204" pitchFamily="34" charset="0"/>
                <a:sym typeface="Symbol" panose="05050102010706020507" pitchFamily="18" charset="2"/>
              </a:rPr>
              <a:t>中至少有一个</a:t>
            </a:r>
            <a:r>
              <a:rPr lang="zh-CN" altLang="en-US" i="1" dirty="0">
                <a:solidFill>
                  <a:srgbClr val="333399"/>
                </a:solidFill>
                <a:latin typeface="Arial" panose="020B0604020202020204" pitchFamily="34" charset="0"/>
                <a:sym typeface="Symbol" panose="05050102010706020507" pitchFamily="18" charset="2"/>
              </a:rPr>
              <a:t>0 </a:t>
            </a:r>
            <a:r>
              <a:rPr lang="zh-CN" altLang="en-US" dirty="0">
                <a:solidFill>
                  <a:srgbClr val="333399"/>
                </a:solidFill>
                <a:latin typeface="Arial" panose="020B0604020202020204" pitchFamily="34" charset="0"/>
                <a:sym typeface="Symbol" panose="05050102010706020507" pitchFamily="18" charset="2"/>
              </a:rPr>
              <a:t>，</a:t>
            </a:r>
            <a:endParaRPr lang="zh-CN" altLang="en-US" dirty="0">
              <a:solidFill>
                <a:srgbClr val="333399"/>
              </a:solidFill>
              <a:latin typeface="Arial" panose="020B0604020202020204" pitchFamily="34" charset="0"/>
              <a:sym typeface="Symbol" panose="05050102010706020507" pitchFamily="18" charset="2"/>
            </a:endParaRPr>
          </a:p>
          <a:p>
            <a:pPr marL="0" lvl="0" indent="0" eaLnBrk="1" hangingPunct="1">
              <a:spcBef>
                <a:spcPct val="0"/>
              </a:spcBef>
              <a:buClrTx/>
              <a:buSzTx/>
              <a:buFontTx/>
              <a:buNone/>
            </a:pPr>
            <a:r>
              <a:rPr lang="zh-CN" altLang="en-US" dirty="0">
                <a:solidFill>
                  <a:srgbClr val="333399"/>
                </a:solidFill>
                <a:latin typeface="Arial" panose="020B0604020202020204" pitchFamily="34" charset="0"/>
                <a:sym typeface="Symbol" panose="05050102010706020507" pitchFamily="18" charset="2"/>
              </a:rPr>
              <a:t>   如 </a:t>
            </a:r>
            <a:r>
              <a:rPr lang="zh-CN" altLang="en-US" i="1" dirty="0">
                <a:solidFill>
                  <a:srgbClr val="333399"/>
                </a:solidFill>
                <a:latin typeface="Arial" panose="020B0604020202020204" pitchFamily="34" charset="0"/>
                <a:sym typeface="Symbol" panose="05050102010706020507" pitchFamily="18" charset="2"/>
              </a:rPr>
              <a:t>0011, 10, 110111 </a:t>
            </a:r>
            <a:r>
              <a:rPr lang="zh-CN" altLang="en-US" dirty="0">
                <a:solidFill>
                  <a:srgbClr val="333399"/>
                </a:solidFill>
                <a:latin typeface="Arial" panose="020B0604020202020204" pitchFamily="34" charset="0"/>
                <a:sym typeface="Symbol" panose="05050102010706020507" pitchFamily="18" charset="2"/>
              </a:rPr>
              <a:t></a:t>
            </a:r>
            <a:r>
              <a:rPr lang="zh-CN" altLang="en-US" i="1" dirty="0">
                <a:solidFill>
                  <a:srgbClr val="333399"/>
                </a:solidFill>
                <a:latin typeface="Arial" panose="020B0604020202020204" pitchFamily="34" charset="0"/>
                <a:sym typeface="Symbol" panose="05050102010706020507" pitchFamily="18" charset="2"/>
              </a:rPr>
              <a:t> </a:t>
            </a:r>
            <a:r>
              <a:rPr lang="en-US" altLang="zh-CN" i="1" dirty="0">
                <a:solidFill>
                  <a:srgbClr val="333399"/>
                </a:solidFill>
                <a:latin typeface="Arial" panose="020B0604020202020204" pitchFamily="34" charset="0"/>
                <a:sym typeface="Symbol" panose="05050102010706020507" pitchFamily="18" charset="2"/>
              </a:rPr>
              <a:t>L, </a:t>
            </a:r>
            <a:r>
              <a:rPr lang="zh-CN" altLang="en-US" dirty="0">
                <a:solidFill>
                  <a:srgbClr val="333399"/>
                </a:solidFill>
                <a:latin typeface="Arial" panose="020B0604020202020204" pitchFamily="34" charset="0"/>
                <a:sym typeface="Symbol" panose="05050102010706020507" pitchFamily="18" charset="2"/>
              </a:rPr>
              <a:t>而</a:t>
            </a:r>
            <a:r>
              <a:rPr lang="zh-CN" altLang="en-US" i="1" dirty="0">
                <a:solidFill>
                  <a:srgbClr val="333399"/>
                </a:solidFill>
                <a:latin typeface="Arial" panose="020B0604020202020204" pitchFamily="34" charset="0"/>
                <a:sym typeface="Symbol" panose="05050102010706020507" pitchFamily="18" charset="2"/>
              </a:rPr>
              <a:t>11, , 1111 </a:t>
            </a:r>
            <a:r>
              <a:rPr lang="zh-CN" altLang="en-US" dirty="0">
                <a:solidFill>
                  <a:srgbClr val="333399"/>
                </a:solidFill>
                <a:latin typeface="Arial" panose="020B0604020202020204" pitchFamily="34" charset="0"/>
                <a:sym typeface="Symbol" panose="05050102010706020507" pitchFamily="18" charset="2"/>
              </a:rPr>
              <a:t></a:t>
            </a:r>
            <a:r>
              <a:rPr lang="zh-CN" altLang="en-US" i="1" dirty="0">
                <a:solidFill>
                  <a:srgbClr val="333399"/>
                </a:solidFill>
                <a:latin typeface="Arial" panose="020B0604020202020204" pitchFamily="34" charset="0"/>
                <a:sym typeface="Symbol" panose="05050102010706020507" pitchFamily="18" charset="2"/>
              </a:rPr>
              <a:t> </a:t>
            </a:r>
            <a:r>
              <a:rPr lang="en-US" altLang="zh-CN" i="1" dirty="0">
                <a:solidFill>
                  <a:srgbClr val="333399"/>
                </a:solidFill>
                <a:latin typeface="Arial" panose="020B0604020202020204" pitchFamily="34" charset="0"/>
                <a:sym typeface="Symbol" panose="05050102010706020507" pitchFamily="18" charset="2"/>
              </a:rPr>
              <a:t>L</a:t>
            </a:r>
            <a:r>
              <a:rPr lang="en-US" altLang="zh-CN" dirty="0">
                <a:solidFill>
                  <a:srgbClr val="333399"/>
                </a:solidFill>
                <a:latin typeface="Arial" panose="020B0604020202020204" pitchFamily="34" charset="0"/>
                <a:sym typeface="Symbol" panose="05050102010706020507" pitchFamily="18" charset="2"/>
              </a:rPr>
              <a:t>。</a:t>
            </a:r>
            <a:endParaRPr lang="en-US" altLang="zh-CN" dirty="0">
              <a:solidFill>
                <a:srgbClr val="333399"/>
              </a:solidFill>
              <a:latin typeface="Arial" panose="020B0604020202020204" pitchFamily="34" charset="0"/>
              <a:sym typeface="Symbol" panose="05050102010706020507" pitchFamily="18" charset="2"/>
            </a:endParaRPr>
          </a:p>
          <a:p>
            <a:pPr marL="0" lvl="0" indent="0" eaLnBrk="1" hangingPunct="1">
              <a:spcBef>
                <a:spcPct val="0"/>
              </a:spcBef>
              <a:buClrTx/>
              <a:buSzTx/>
              <a:buFontTx/>
              <a:buNone/>
            </a:pPr>
            <a:endParaRPr lang="en-US" altLang="zh-CN" sz="1200" dirty="0">
              <a:solidFill>
                <a:srgbClr val="333399"/>
              </a:solidFill>
              <a:latin typeface="Arial" panose="020B0604020202020204" pitchFamily="34" charset="0"/>
              <a:sym typeface="Symbol" panose="05050102010706020507" pitchFamily="18" charset="2"/>
            </a:endParaRPr>
          </a:p>
          <a:p>
            <a:pPr marL="0" lvl="0" indent="0" eaLnBrk="1" hangingPunct="1">
              <a:spcBef>
                <a:spcPct val="0"/>
              </a:spcBef>
              <a:buClrTx/>
              <a:buSzTx/>
              <a:buFontTx/>
              <a:buNone/>
            </a:pPr>
            <a:r>
              <a:rPr lang="zh-CN" altLang="en-US" dirty="0">
                <a:solidFill>
                  <a:srgbClr val="333399"/>
                </a:solidFill>
                <a:latin typeface="Arial" panose="020B0604020202020204" pitchFamily="34" charset="0"/>
                <a:sym typeface="Symbol" panose="05050102010706020507" pitchFamily="18" charset="2"/>
              </a:rPr>
              <a:t>下图是一个可接受该语言的有限状态自动机</a:t>
            </a:r>
            <a:endParaRPr lang="zh-CN" altLang="en-US" dirty="0">
              <a:solidFill>
                <a:srgbClr val="333399"/>
              </a:solidFill>
              <a:latin typeface="Arial" panose="020B0604020202020204" pitchFamily="34" charset="0"/>
              <a:sym typeface="Symbol" panose="05050102010706020507" pitchFamily="18" charset="2"/>
            </a:endParaRPr>
          </a:p>
        </p:txBody>
      </p:sp>
      <p:graphicFrame>
        <p:nvGraphicFramePr>
          <p:cNvPr id="53255" name="Object 4"/>
          <p:cNvGraphicFramePr>
            <a:graphicFrameLocks noChangeAspect="1"/>
          </p:cNvGraphicFramePr>
          <p:nvPr/>
        </p:nvGraphicFramePr>
        <p:xfrm>
          <a:off x="1524000" y="3505200"/>
          <a:ext cx="6553200" cy="2179638"/>
        </p:xfrm>
        <a:graphic>
          <a:graphicData uri="http://schemas.openxmlformats.org/presentationml/2006/ole">
            <mc:AlternateContent xmlns:mc="http://schemas.openxmlformats.org/markup-compatibility/2006">
              <mc:Choice xmlns:v="urn:schemas-microsoft-com:vml" Requires="v">
                <p:oleObj spid="_x0000_s3077" name="" r:id="rId1" imgW="3515360" imgH="1168400" progId="Visio.Drawing.6">
                  <p:embed/>
                </p:oleObj>
              </mc:Choice>
              <mc:Fallback>
                <p:oleObj name="" r:id="rId1" imgW="3515360" imgH="1168400" progId="Visio.Drawing.6">
                  <p:embed/>
                  <p:pic>
                    <p:nvPicPr>
                      <p:cNvPr id="0" name="图片 3076"/>
                      <p:cNvPicPr/>
                      <p:nvPr/>
                    </p:nvPicPr>
                    <p:blipFill>
                      <a:blip r:embed="rId2"/>
                      <a:stretch>
                        <a:fillRect/>
                      </a:stretch>
                    </p:blipFill>
                    <p:spPr>
                      <a:xfrm>
                        <a:off x="1524000" y="3505200"/>
                        <a:ext cx="6553200" cy="2179638"/>
                      </a:xfrm>
                      <a:prstGeom prst="rect">
                        <a:avLst/>
                      </a:prstGeom>
                      <a:noFill/>
                      <a:ln w="38100">
                        <a:noFill/>
                        <a:miter/>
                      </a:ln>
                    </p:spPr>
                  </p:pic>
                </p:oleObj>
              </mc:Fallback>
            </mc:AlternateContent>
          </a:graphicData>
        </a:graphic>
      </p:graphicFrame>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4275"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4276"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4277" name="Rectangle 2"/>
          <p:cNvSpPr>
            <a:spLocks noGrp="1"/>
          </p:cNvSpPr>
          <p:nvPr>
            <p:ph type="title"/>
          </p:nvPr>
        </p:nvSpPr>
        <p:spPr/>
        <p:txBody>
          <a:bodyPr vert="horz" wrap="square" lIns="91440" tIns="45720" rIns="91440" bIns="45720" anchor="b" anchorCtr="0"/>
          <a:p>
            <a:pPr eaLnBrk="1" hangingPunct="1"/>
            <a:r>
              <a:rPr lang="zh-CN" altLang="en-US" sz="4000" dirty="0">
                <a:solidFill>
                  <a:srgbClr val="800080"/>
                </a:solidFill>
                <a:latin typeface="Arial" panose="020B0604020202020204" pitchFamily="34" charset="0"/>
                <a:ea typeface="楷体_GB2312" pitchFamily="49" charset="-122"/>
              </a:rPr>
              <a:t>小结</a:t>
            </a:r>
            <a:endParaRPr lang="zh-CN" altLang="en-US" sz="4000" dirty="0">
              <a:solidFill>
                <a:srgbClr val="800080"/>
              </a:solidFill>
              <a:latin typeface="Arial" panose="020B0604020202020204" pitchFamily="34" charset="0"/>
              <a:ea typeface="楷体_GB2312" pitchFamily="49" charset="-122"/>
            </a:endParaRPr>
          </a:p>
        </p:txBody>
      </p:sp>
      <p:sp>
        <p:nvSpPr>
          <p:cNvPr id="54278" name="Rectangle 3"/>
          <p:cNvSpPr>
            <a:spLocks noGrp="1"/>
          </p:cNvSpPr>
          <p:nvPr>
            <p:ph idx="1"/>
          </p:nvPr>
        </p:nvSpPr>
        <p:spPr>
          <a:xfrm>
            <a:off x="0" y="1524000"/>
            <a:ext cx="8955088" cy="4608513"/>
          </a:xfrm>
        </p:spPr>
        <p:txBody>
          <a:bodyPr vert="horz" wrap="square" lIns="91440" tIns="45720" rIns="91440" bIns="45720" anchor="t" anchorCtr="0"/>
          <a:p>
            <a:pPr algn="just" eaLnBrk="1" hangingPunct="1">
              <a:spcAft>
                <a:spcPts val="600"/>
              </a:spcAft>
            </a:pPr>
            <a:r>
              <a:rPr lang="zh-CN" altLang="en-US" sz="3200" b="0" dirty="0">
                <a:solidFill>
                  <a:srgbClr val="333399"/>
                </a:solidFill>
                <a:latin typeface="Arial" panose="020B0604020202020204" pitchFamily="34" charset="0"/>
              </a:rPr>
              <a:t>文法是定义语言的一个数学模型，而自动机可看作是语言的识别系统。</a:t>
            </a:r>
            <a:endParaRPr lang="zh-CN" altLang="en-US" sz="3200" b="0" dirty="0">
              <a:solidFill>
                <a:srgbClr val="333399"/>
              </a:solidFill>
              <a:latin typeface="Arial" panose="020B0604020202020204" pitchFamily="34" charset="0"/>
            </a:endParaRPr>
          </a:p>
          <a:p>
            <a:pPr algn="just" eaLnBrk="1" hangingPunct="1">
              <a:spcAft>
                <a:spcPts val="600"/>
              </a:spcAft>
            </a:pPr>
            <a:r>
              <a:rPr lang="zh-CN" altLang="en-US" sz="3200" b="0" dirty="0">
                <a:solidFill>
                  <a:srgbClr val="333399"/>
                </a:solidFill>
                <a:latin typeface="Arial" panose="020B0604020202020204" pitchFamily="34" charset="0"/>
              </a:rPr>
              <a:t>通过对一些定理的证明，说明对于一个文法产生的语言，可以构造相应自动机接受该语言：一个自动机接受的语言，可以构造对应的文法产生该语言。一定类型的自动机和某种类型的文法具有等价性。 </a:t>
            </a:r>
            <a:endParaRPr lang="zh-CN" altLang="en-US" sz="3200" b="0" dirty="0">
              <a:solidFill>
                <a:srgbClr val="333399"/>
              </a:solidFill>
              <a:latin typeface="Arial" panose="020B0604020202020204" pitchFamily="34" charset="0"/>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5299"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5300"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5301" name="Rectangle 2"/>
          <p:cNvSpPr>
            <a:spLocks noGrp="1"/>
          </p:cNvSpPr>
          <p:nvPr>
            <p:ph type="title"/>
          </p:nvPr>
        </p:nvSpPr>
        <p:spPr/>
        <p:txBody>
          <a:bodyPr vert="horz" wrap="square" lIns="91440" tIns="45720" rIns="91440" bIns="45720" anchor="b" anchorCtr="0"/>
          <a:p>
            <a:pPr eaLnBrk="1" hangingPunct="1"/>
            <a:r>
              <a:rPr lang="zh-CN" altLang="en-US" sz="4000" dirty="0">
                <a:solidFill>
                  <a:srgbClr val="800080"/>
                </a:solidFill>
                <a:latin typeface="Arial" panose="020B0604020202020204" pitchFamily="34" charset="0"/>
                <a:ea typeface="楷体_GB2312" pitchFamily="49" charset="-122"/>
              </a:rPr>
              <a:t>课程内容及要求</a:t>
            </a:r>
            <a:endParaRPr lang="zh-CN" altLang="en-US" sz="4000" dirty="0">
              <a:solidFill>
                <a:srgbClr val="800080"/>
              </a:solidFill>
              <a:latin typeface="Arial" panose="020B0604020202020204" pitchFamily="34" charset="0"/>
              <a:ea typeface="楷体_GB2312" pitchFamily="49" charset="-122"/>
            </a:endParaRPr>
          </a:p>
        </p:txBody>
      </p:sp>
      <p:sp>
        <p:nvSpPr>
          <p:cNvPr id="55302" name="Rectangle 3"/>
          <p:cNvSpPr>
            <a:spLocks noGrp="1"/>
          </p:cNvSpPr>
          <p:nvPr>
            <p:ph idx="1"/>
          </p:nvPr>
        </p:nvSpPr>
        <p:spPr/>
        <p:txBody>
          <a:bodyPr vert="horz" wrap="square" lIns="91440" tIns="45720" rIns="91440" bIns="45720" anchor="t" anchorCtr="0"/>
          <a:p>
            <a:pPr algn="just" eaLnBrk="1" hangingPunct="1">
              <a:lnSpc>
                <a:spcPct val="120000"/>
              </a:lnSpc>
              <a:spcAft>
                <a:spcPts val="600"/>
              </a:spcAft>
            </a:pPr>
            <a:r>
              <a:rPr lang="zh-CN" altLang="en-US" sz="3200" b="0" dirty="0">
                <a:solidFill>
                  <a:srgbClr val="333399"/>
                </a:solidFill>
                <a:latin typeface="Arial" panose="020B0604020202020204" pitchFamily="34" charset="0"/>
              </a:rPr>
              <a:t>课程内容： 书上二、三、四、五章。</a:t>
            </a:r>
            <a:endParaRPr lang="zh-CN" altLang="en-US" sz="3200" b="0" dirty="0">
              <a:solidFill>
                <a:srgbClr val="333399"/>
              </a:solidFill>
              <a:latin typeface="Arial" panose="020B0604020202020204" pitchFamily="34" charset="0"/>
            </a:endParaRPr>
          </a:p>
          <a:p>
            <a:pPr algn="just" eaLnBrk="1" hangingPunct="1">
              <a:lnSpc>
                <a:spcPct val="120000"/>
              </a:lnSpc>
              <a:spcAft>
                <a:spcPts val="600"/>
              </a:spcAft>
            </a:pPr>
            <a:r>
              <a:rPr lang="zh-CN" altLang="en-US" sz="3200" b="0" dirty="0">
                <a:solidFill>
                  <a:srgbClr val="333399"/>
                </a:solidFill>
                <a:latin typeface="Arial" panose="020B0604020202020204" pitchFamily="34" charset="0"/>
              </a:rPr>
              <a:t>要求：通过本课学习，要求同学们掌握形式化描述方法，了解形式语言与自动机的基本理论体系，并能在实际中加以应用。</a:t>
            </a:r>
            <a:endParaRPr lang="zh-CN" altLang="en-US" sz="3200" b="0" dirty="0">
              <a:solidFill>
                <a:srgbClr val="333399"/>
              </a:solidFill>
              <a:latin typeface="Arial" panose="020B0604020202020204" pitchFamily="34" charset="0"/>
            </a:endParaRPr>
          </a:p>
          <a:p>
            <a:pPr algn="just" eaLnBrk="1" hangingPunct="1">
              <a:spcAft>
                <a:spcPts val="600"/>
              </a:spcAft>
            </a:pPr>
            <a:r>
              <a:rPr lang="zh-CN" altLang="en-US" sz="3200" b="0" dirty="0">
                <a:solidFill>
                  <a:srgbClr val="333399"/>
                </a:solidFill>
                <a:latin typeface="Arial" panose="020B0604020202020204" pitchFamily="34" charset="0"/>
              </a:rPr>
              <a:t>通过对定理的证明，对同学们进行思维训练，培养学生对问题进行形式化描述和抽象建模的能力，并掌握一定的证明方法，为今后学习相关课程提供理论基础。</a:t>
            </a:r>
            <a:endParaRPr lang="en-US" altLang="zh-CN" sz="3200" b="0" dirty="0">
              <a:solidFill>
                <a:srgbClr val="333399"/>
              </a:solidFill>
              <a:latin typeface="Arial" panose="020B0604020202020204" pitchFamily="34" charset="0"/>
            </a:endParaRPr>
          </a:p>
          <a:p>
            <a:pPr algn="just" eaLnBrk="1" hangingPunct="1">
              <a:lnSpc>
                <a:spcPct val="120000"/>
              </a:lnSpc>
              <a:spcAft>
                <a:spcPts val="600"/>
              </a:spcAft>
            </a:pPr>
            <a:endParaRPr lang="zh-CN" altLang="en-US" sz="3200" b="0" dirty="0">
              <a:solidFill>
                <a:srgbClr val="333399"/>
              </a:solidFill>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42"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0243"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0244"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0245" name="Rectangle 2"/>
          <p:cNvSpPr/>
          <p:nvPr/>
        </p:nvSpPr>
        <p:spPr>
          <a:xfrm>
            <a:off x="1439863" y="414338"/>
            <a:ext cx="2587625"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r">
              <a:buFontTx/>
              <a:buNone/>
            </a:pPr>
            <a:r>
              <a:rPr lang="zh-CN" altLang="en-US" sz="4000" b="0" dirty="0">
                <a:solidFill>
                  <a:srgbClr val="800080"/>
                </a:solidFill>
                <a:latin typeface="华文行楷" panose="02010800040101010101" pitchFamily="2" charset="-122"/>
                <a:ea typeface="华文行楷" panose="02010800040101010101" pitchFamily="2" charset="-122"/>
              </a:rPr>
              <a:t>相 关 课 程</a:t>
            </a:r>
            <a:endParaRPr lang="zh-CN" altLang="en-US" sz="4000" b="0" dirty="0">
              <a:solidFill>
                <a:srgbClr val="800080"/>
              </a:solidFill>
              <a:latin typeface="华文行楷" panose="02010800040101010101" pitchFamily="2" charset="-122"/>
              <a:ea typeface="华文行楷" panose="02010800040101010101" pitchFamily="2" charset="-122"/>
            </a:endParaRPr>
          </a:p>
        </p:txBody>
      </p:sp>
      <p:sp>
        <p:nvSpPr>
          <p:cNvPr id="10246" name="Rectangle 3"/>
          <p:cNvSpPr/>
          <p:nvPr/>
        </p:nvSpPr>
        <p:spPr>
          <a:xfrm>
            <a:off x="0" y="1447800"/>
            <a:ext cx="9144000" cy="4495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90000"/>
              </a:lnSpc>
              <a:spcBef>
                <a:spcPct val="50000"/>
              </a:spcBef>
              <a:buClrTx/>
              <a:buSzTx/>
              <a:buFont typeface="Wingdings" panose="05000000000000000000" pitchFamily="2" charset="2"/>
              <a:buChar char="²"/>
            </a:pPr>
            <a:r>
              <a:rPr lang="zh-CN" altLang="en-US" dirty="0">
                <a:solidFill>
                  <a:srgbClr val="800080"/>
                </a:solidFill>
                <a:latin typeface="楷体_GB2312" pitchFamily="49" charset="-122"/>
              </a:rPr>
              <a:t>先修课程</a:t>
            </a:r>
            <a:r>
              <a:rPr lang="zh-CN" altLang="en-US" sz="1200" dirty="0">
                <a:solidFill>
                  <a:srgbClr val="333399"/>
                </a:solidFill>
                <a:latin typeface="楷体_GB2312" pitchFamily="49" charset="-122"/>
              </a:rPr>
              <a:t> </a:t>
            </a:r>
            <a:endParaRPr lang="zh-CN" altLang="en-US" sz="1200" dirty="0">
              <a:solidFill>
                <a:srgbClr val="333399"/>
              </a:solidFill>
              <a:latin typeface="楷体_GB2312" pitchFamily="49" charset="-122"/>
            </a:endParaRPr>
          </a:p>
          <a:p>
            <a:pPr marL="457200" lvl="1" indent="0" eaLnBrk="1" hangingPunct="1">
              <a:lnSpc>
                <a:spcPct val="90000"/>
              </a:lnSpc>
              <a:spcBef>
                <a:spcPct val="50000"/>
              </a:spcBef>
              <a:buClrTx/>
              <a:buSzTx/>
              <a:buFont typeface="Symbol" panose="05050102010706020507" pitchFamily="18" charset="2"/>
              <a:buChar char="-"/>
            </a:pPr>
            <a:r>
              <a:rPr lang="zh-CN" altLang="en-US" b="1" dirty="0">
                <a:solidFill>
                  <a:srgbClr val="800080"/>
                </a:solidFill>
                <a:latin typeface="楷体_GB2312" pitchFamily="49" charset="-122"/>
              </a:rPr>
              <a:t>  《离散数学》</a:t>
            </a:r>
            <a:r>
              <a:rPr lang="zh-CN" altLang="en-US" b="1" dirty="0">
                <a:solidFill>
                  <a:srgbClr val="333399"/>
                </a:solidFill>
                <a:latin typeface="楷体_GB2312" pitchFamily="49" charset="-122"/>
              </a:rPr>
              <a:t>（《数理逻辑》，《集合论》）</a:t>
            </a:r>
            <a:endParaRPr lang="zh-CN" altLang="en-US" b="1" dirty="0">
              <a:solidFill>
                <a:srgbClr val="333399"/>
              </a:solidFill>
              <a:latin typeface="楷体_GB2312" pitchFamily="49" charset="-122"/>
            </a:endParaRPr>
          </a:p>
          <a:p>
            <a:pPr marL="457200" lvl="1" indent="0" eaLnBrk="1" hangingPunct="1">
              <a:lnSpc>
                <a:spcPct val="90000"/>
              </a:lnSpc>
              <a:spcBef>
                <a:spcPct val="50000"/>
              </a:spcBef>
              <a:buClrTx/>
              <a:buSzTx/>
              <a:buFont typeface="Symbol" panose="05050102010706020507" pitchFamily="18" charset="2"/>
              <a:buChar char="-"/>
            </a:pPr>
            <a:r>
              <a:rPr lang="zh-CN" altLang="en-US" b="1" dirty="0">
                <a:solidFill>
                  <a:srgbClr val="800080"/>
                </a:solidFill>
                <a:latin typeface="楷体_GB2312" pitchFamily="49" charset="-122"/>
              </a:rPr>
              <a:t>  计算机导论与程序设计、数据结构</a:t>
            </a:r>
            <a:endParaRPr lang="zh-CN" altLang="en-US" b="1" dirty="0">
              <a:solidFill>
                <a:srgbClr val="800080"/>
              </a:solidFill>
              <a:latin typeface="楷体_GB2312" pitchFamily="49" charset="-122"/>
            </a:endParaRPr>
          </a:p>
          <a:p>
            <a:pPr marL="0" lvl="0" indent="0" eaLnBrk="1" hangingPunct="1">
              <a:lnSpc>
                <a:spcPct val="90000"/>
              </a:lnSpc>
              <a:spcBef>
                <a:spcPct val="50000"/>
              </a:spcBef>
              <a:buClrTx/>
              <a:buSzTx/>
              <a:buFont typeface="Wingdings" panose="05000000000000000000" pitchFamily="2" charset="2"/>
              <a:buChar char="²"/>
            </a:pPr>
            <a:r>
              <a:rPr lang="zh-CN" altLang="en-US" dirty="0">
                <a:solidFill>
                  <a:srgbClr val="333399"/>
                </a:solidFill>
                <a:latin typeface="楷体_GB2312" pitchFamily="49" charset="-122"/>
              </a:rPr>
              <a:t> </a:t>
            </a:r>
            <a:r>
              <a:rPr lang="zh-CN" altLang="en-US" dirty="0">
                <a:solidFill>
                  <a:srgbClr val="800080"/>
                </a:solidFill>
                <a:latin typeface="楷体_GB2312" pitchFamily="49" charset="-122"/>
              </a:rPr>
              <a:t>后续课程</a:t>
            </a:r>
            <a:r>
              <a:rPr lang="zh-CN" altLang="en-US" sz="1200" dirty="0">
                <a:solidFill>
                  <a:srgbClr val="333399"/>
                </a:solidFill>
                <a:latin typeface="楷体_GB2312" pitchFamily="49" charset="-122"/>
              </a:rPr>
              <a:t> </a:t>
            </a:r>
            <a:endParaRPr lang="zh-CN" altLang="en-US" sz="1200" dirty="0">
              <a:solidFill>
                <a:srgbClr val="333399"/>
              </a:solidFill>
              <a:latin typeface="楷体_GB2312" pitchFamily="49" charset="-122"/>
            </a:endParaRPr>
          </a:p>
          <a:p>
            <a:pPr marL="457200" lvl="1" indent="0" eaLnBrk="1" hangingPunct="1">
              <a:lnSpc>
                <a:spcPct val="90000"/>
              </a:lnSpc>
              <a:spcBef>
                <a:spcPct val="50000"/>
              </a:spcBef>
              <a:buClrTx/>
              <a:buSzTx/>
              <a:buFont typeface="Symbol" panose="05050102010706020507" pitchFamily="18" charset="2"/>
              <a:buChar char="-"/>
            </a:pPr>
            <a:r>
              <a:rPr lang="zh-CN" altLang="en-US" b="1" dirty="0">
                <a:solidFill>
                  <a:srgbClr val="800080"/>
                </a:solidFill>
                <a:latin typeface="楷体_GB2312" pitchFamily="49" charset="-122"/>
              </a:rPr>
              <a:t> 《编译原理》</a:t>
            </a:r>
            <a:endParaRPr lang="zh-CN" altLang="en-US" b="1" dirty="0">
              <a:solidFill>
                <a:srgbClr val="800080"/>
              </a:solidFill>
              <a:latin typeface="楷体_GB2312" pitchFamily="49" charset="-122"/>
            </a:endParaRPr>
          </a:p>
          <a:p>
            <a:pPr marL="0" lvl="0" indent="0" eaLnBrk="1" hangingPunct="1">
              <a:lnSpc>
                <a:spcPct val="90000"/>
              </a:lnSpc>
              <a:spcBef>
                <a:spcPct val="50000"/>
              </a:spcBef>
              <a:buClrTx/>
              <a:buSzTx/>
              <a:buFont typeface="Wingdings" panose="05000000000000000000" pitchFamily="2" charset="2"/>
              <a:buChar char=" "/>
            </a:pPr>
            <a:endParaRPr lang="zh-CN" altLang="en-US" sz="1200" dirty="0">
              <a:solidFill>
                <a:srgbClr val="333399"/>
              </a:solidFill>
              <a:latin typeface="楷体_GB2312" pitchFamily="49" charset="-122"/>
            </a:endParaRPr>
          </a:p>
          <a:p>
            <a:pPr marL="0" lvl="0" indent="0" eaLnBrk="1" hangingPunct="1">
              <a:lnSpc>
                <a:spcPct val="110000"/>
              </a:lnSpc>
              <a:spcBef>
                <a:spcPct val="50000"/>
              </a:spcBef>
              <a:buClrTx/>
              <a:buSzTx/>
              <a:buFont typeface="Wingdings" panose="05000000000000000000" pitchFamily="2" charset="2"/>
              <a:buChar char="²"/>
            </a:pPr>
            <a:r>
              <a:rPr lang="zh-CN" altLang="en-US" dirty="0">
                <a:solidFill>
                  <a:srgbClr val="333399"/>
                </a:solidFill>
                <a:latin typeface="楷体_GB2312" pitchFamily="49" charset="-122"/>
              </a:rPr>
              <a:t> </a:t>
            </a:r>
            <a:r>
              <a:rPr lang="zh-CN" altLang="en-US" dirty="0">
                <a:solidFill>
                  <a:srgbClr val="800080"/>
                </a:solidFill>
                <a:latin typeface="楷体_GB2312" pitchFamily="49" charset="-122"/>
              </a:rPr>
              <a:t>其它相关课程</a:t>
            </a:r>
            <a:endParaRPr lang="zh-CN" altLang="en-US" dirty="0">
              <a:solidFill>
                <a:srgbClr val="333399"/>
              </a:solidFill>
              <a:latin typeface="楷体_GB2312" pitchFamily="49" charset="-122"/>
            </a:endParaRPr>
          </a:p>
          <a:p>
            <a:pPr marL="0" lvl="0" indent="0" eaLnBrk="1" hangingPunct="1">
              <a:lnSpc>
                <a:spcPct val="110000"/>
              </a:lnSpc>
              <a:spcBef>
                <a:spcPct val="50000"/>
              </a:spcBef>
              <a:buClrTx/>
              <a:buSzTx/>
              <a:buFont typeface="Wingdings" panose="05000000000000000000" pitchFamily="2" charset="2"/>
              <a:buChar char=" "/>
            </a:pPr>
            <a:r>
              <a:rPr lang="zh-CN" altLang="en-US" dirty="0">
                <a:solidFill>
                  <a:srgbClr val="800080"/>
                </a:solidFill>
                <a:latin typeface="楷体_GB2312" pitchFamily="49" charset="-122"/>
              </a:rPr>
              <a:t>《模式识别》、《算法分析》 </a:t>
            </a:r>
            <a:r>
              <a:rPr lang="zh-CN" altLang="en-US" dirty="0">
                <a:solidFill>
                  <a:srgbClr val="800080"/>
                </a:solidFill>
                <a:latin typeface="楷体_GB2312" pitchFamily="49" charset="-122"/>
                <a:sym typeface="Symbol" panose="05050102010706020507" pitchFamily="18" charset="2"/>
              </a:rPr>
              <a:t></a:t>
            </a:r>
            <a:endParaRPr lang="zh-CN" altLang="en-US" dirty="0">
              <a:solidFill>
                <a:srgbClr val="800080"/>
              </a:solidFill>
              <a:latin typeface="楷体_GB2312" pitchFamily="49" charset="-122"/>
              <a:sym typeface="Symbol" panose="05050102010706020507" pitchFamily="18" charset="2"/>
            </a:endParaRPr>
          </a:p>
        </p:txBody>
      </p:sp>
    </p:spTree>
  </p:cSld>
  <p:clrMapOvr>
    <a:overrideClrMapping bg1="lt1" tx1="dk1" bg2="lt2" tx2="dk2" accent1="accent1" accent2="accent2" accent3="accent3" accent4="accent4" accent5="accent5" accent6="accent6" hlink="hlink" folHlink="folHlink"/>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6323" name="页脚占位符 4"/>
          <p:cNvSpPr txBox="1">
            <a:spLocks noGrp="1"/>
          </p:cNvSpPr>
          <p:nvPr>
            <p:ph type="ftr" sz="quarter" idx="12"/>
          </p:nvPr>
        </p:nvSpPr>
        <p:spPr>
          <a:xfrm>
            <a:off x="1447800" y="6418263"/>
            <a:ext cx="6400800" cy="457200"/>
          </a:xfrm>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College of Computer Science &amp; Technology,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6324" name="Rectangle 2"/>
          <p:cNvSpPr>
            <a:spLocks noGrp="1"/>
          </p:cNvSpPr>
          <p:nvPr>
            <p:ph type="title"/>
          </p:nvPr>
        </p:nvSpPr>
        <p:spPr/>
        <p:txBody>
          <a:bodyPr vert="horz" wrap="square" lIns="91440" tIns="45720" rIns="91440" bIns="45720" anchor="b" anchorCtr="0"/>
          <a:p>
            <a:pPr eaLnBrk="1" hangingPunct="1"/>
            <a:r>
              <a:rPr lang="zh-CN" altLang="en-US" sz="4000" dirty="0">
                <a:solidFill>
                  <a:srgbClr val="800080"/>
                </a:solidFill>
                <a:latin typeface="Arial" panose="020B0604020202020204" pitchFamily="34" charset="0"/>
                <a:ea typeface="楷体_GB2312" pitchFamily="49" charset="-122"/>
              </a:rPr>
              <a:t>课堂练习</a:t>
            </a:r>
            <a:endParaRPr lang="zh-CN" altLang="en-US" sz="4000" dirty="0">
              <a:solidFill>
                <a:srgbClr val="800080"/>
              </a:solidFill>
              <a:latin typeface="Arial" panose="020B0604020202020204" pitchFamily="34" charset="0"/>
              <a:ea typeface="楷体_GB2312" pitchFamily="49" charset="-122"/>
            </a:endParaRPr>
          </a:p>
        </p:txBody>
      </p:sp>
      <p:sp>
        <p:nvSpPr>
          <p:cNvPr id="56325" name="Rectangle 3"/>
          <p:cNvSpPr>
            <a:spLocks noGrp="1"/>
          </p:cNvSpPr>
          <p:nvPr>
            <p:ph idx="1"/>
          </p:nvPr>
        </p:nvSpPr>
        <p:spPr>
          <a:xfrm>
            <a:off x="539750" y="1414463"/>
            <a:ext cx="8534400" cy="3959225"/>
          </a:xfrm>
        </p:spPr>
        <p:txBody>
          <a:bodyPr vert="horz" wrap="square" lIns="91440" tIns="45720" rIns="91440" bIns="45720" anchor="t" anchorCtr="0"/>
          <a:p>
            <a:pPr algn="just" eaLnBrk="1" hangingPunct="1">
              <a:lnSpc>
                <a:spcPct val="120000"/>
              </a:lnSpc>
              <a:spcAft>
                <a:spcPts val="600"/>
              </a:spcAft>
            </a:pPr>
            <a:r>
              <a:rPr lang="zh-CN" altLang="en-US" b="0" dirty="0">
                <a:solidFill>
                  <a:srgbClr val="333399"/>
                </a:solidFill>
                <a:latin typeface="Arial" panose="020B0604020202020204" pitchFamily="34" charset="0"/>
              </a:rPr>
              <a:t>举例说明下面自动机能够识别（接受）的字符串。</a:t>
            </a:r>
            <a:endParaRPr lang="en-US" altLang="zh-CN" b="0" dirty="0">
              <a:solidFill>
                <a:srgbClr val="333399"/>
              </a:solidFill>
              <a:latin typeface="Arial" panose="020B0604020202020204" pitchFamily="34" charset="0"/>
            </a:endParaRPr>
          </a:p>
          <a:p>
            <a:pPr algn="just" eaLnBrk="1" hangingPunct="1">
              <a:lnSpc>
                <a:spcPct val="120000"/>
              </a:lnSpc>
              <a:spcAft>
                <a:spcPts val="600"/>
              </a:spcAft>
            </a:pPr>
            <a:r>
              <a:rPr lang="zh-CN" altLang="en-US" b="0" dirty="0">
                <a:solidFill>
                  <a:srgbClr val="333399"/>
                </a:solidFill>
                <a:latin typeface="Arial" panose="020B0604020202020204" pitchFamily="34" charset="0"/>
              </a:rPr>
              <a:t>思考下面的自动机所识别的字符串的特点。</a:t>
            </a:r>
            <a:endParaRPr lang="en-US" altLang="zh-CN" b="0" dirty="0">
              <a:solidFill>
                <a:srgbClr val="333399"/>
              </a:solidFill>
              <a:latin typeface="Arial" panose="020B0604020202020204" pitchFamily="34" charset="0"/>
            </a:endParaRPr>
          </a:p>
          <a:p>
            <a:pPr algn="just" eaLnBrk="1" hangingPunct="1">
              <a:lnSpc>
                <a:spcPct val="120000"/>
              </a:lnSpc>
              <a:spcAft>
                <a:spcPts val="600"/>
              </a:spcAft>
            </a:pPr>
            <a:r>
              <a:rPr lang="zh-CN" altLang="en-US" b="0" dirty="0">
                <a:solidFill>
                  <a:srgbClr val="333399"/>
                </a:solidFill>
                <a:latin typeface="Arial" panose="020B0604020202020204" pitchFamily="34" charset="0"/>
              </a:rPr>
              <a:t>尝试用集合的方式描述该自动机识别的语言。</a:t>
            </a:r>
            <a:endParaRPr lang="en-US" altLang="zh-CN" b="0" dirty="0">
              <a:solidFill>
                <a:srgbClr val="333399"/>
              </a:solidFill>
              <a:latin typeface="Arial" panose="020B0604020202020204" pitchFamily="34" charset="0"/>
            </a:endParaRPr>
          </a:p>
          <a:p>
            <a:pPr algn="just" eaLnBrk="1" hangingPunct="1">
              <a:lnSpc>
                <a:spcPct val="120000"/>
              </a:lnSpc>
              <a:spcAft>
                <a:spcPts val="600"/>
              </a:spcAft>
            </a:pPr>
            <a:endParaRPr lang="en-US" altLang="zh-CN" b="0" dirty="0">
              <a:solidFill>
                <a:srgbClr val="333399"/>
              </a:solidFill>
              <a:latin typeface="Arial" panose="020B0604020202020204" pitchFamily="34" charset="0"/>
            </a:endParaRPr>
          </a:p>
        </p:txBody>
      </p:sp>
      <p:graphicFrame>
        <p:nvGraphicFramePr>
          <p:cNvPr id="56326" name="Object 5"/>
          <p:cNvGraphicFramePr>
            <a:graphicFrameLocks noChangeAspect="1"/>
          </p:cNvGraphicFramePr>
          <p:nvPr/>
        </p:nvGraphicFramePr>
        <p:xfrm>
          <a:off x="1908175" y="3705225"/>
          <a:ext cx="4800600" cy="1941513"/>
        </p:xfrm>
        <a:graphic>
          <a:graphicData uri="http://schemas.openxmlformats.org/presentationml/2006/ole">
            <mc:AlternateContent xmlns:mc="http://schemas.openxmlformats.org/markup-compatibility/2006">
              <mc:Choice xmlns:v="urn:schemas-microsoft-com:vml" Requires="v">
                <p:oleObj spid="_x0000_s3078" name="" r:id="rId1" imgW="3600450" imgH="1457960" progId="Visio.Drawing.6">
                  <p:embed/>
                </p:oleObj>
              </mc:Choice>
              <mc:Fallback>
                <p:oleObj name="" r:id="rId1" imgW="3600450" imgH="1457960" progId="Visio.Drawing.6">
                  <p:embed/>
                  <p:pic>
                    <p:nvPicPr>
                      <p:cNvPr id="0" name="图片 3077"/>
                      <p:cNvPicPr/>
                      <p:nvPr/>
                    </p:nvPicPr>
                    <p:blipFill>
                      <a:blip r:embed="rId2"/>
                      <a:stretch>
                        <a:fillRect/>
                      </a:stretch>
                    </p:blipFill>
                    <p:spPr>
                      <a:xfrm>
                        <a:off x="1908175" y="3705225"/>
                        <a:ext cx="4800600" cy="1941513"/>
                      </a:xfrm>
                      <a:prstGeom prst="rect">
                        <a:avLst/>
                      </a:prstGeom>
                      <a:noFill/>
                      <a:ln w="38100">
                        <a:noFill/>
                        <a:miter/>
                      </a:ln>
                    </p:spPr>
                  </p:pic>
                </p:oleObj>
              </mc:Fallback>
            </mc:AlternateContent>
          </a:graphicData>
        </a:graphic>
      </p:graphicFrame>
    </p:spTree>
  </p:cSld>
  <p:clrMapOvr>
    <a:masterClrMapping/>
  </p:clrMapOvr>
  <p:transition spd="slow" advTm="123455"/>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4000" b="0" i="0" u="none" strike="noStrike" kern="0" cap="none" spc="0" normalizeH="0" baseline="0" noProof="0" dirty="0">
                <a:ln>
                  <a:noFill/>
                </a:ln>
                <a:solidFill>
                  <a:srgbClr val="800080"/>
                </a:solidFill>
                <a:effectLst/>
                <a:uLnTx/>
                <a:uFillTx/>
                <a:latin typeface="+mn-ea"/>
                <a:ea typeface="+mn-ea"/>
                <a:cs typeface="+mj-cs"/>
              </a:rPr>
              <a:t>第一次作业</a:t>
            </a:r>
            <a:endParaRPr kumimoji="1" lang="zh-CN" altLang="en-US" sz="4000" b="0" i="0" u="none" strike="noStrike" kern="0" cap="none" spc="0" normalizeH="0" baseline="0" noProof="0" dirty="0">
              <a:ln>
                <a:noFill/>
              </a:ln>
              <a:solidFill>
                <a:srgbClr val="800080"/>
              </a:solidFill>
              <a:effectLst/>
              <a:uLnTx/>
              <a:uFillTx/>
              <a:latin typeface="+mn-ea"/>
              <a:ea typeface="+mn-ea"/>
              <a:cs typeface="+mj-cs"/>
            </a:endParaRPr>
          </a:p>
        </p:txBody>
      </p:sp>
      <p:sp>
        <p:nvSpPr>
          <p:cNvPr id="58371" name="内容占位符 2"/>
          <p:cNvSpPr>
            <a:spLocks noGrp="1"/>
          </p:cNvSpPr>
          <p:nvPr>
            <p:ph idx="1"/>
          </p:nvPr>
        </p:nvSpPr>
        <p:spPr>
          <a:xfrm>
            <a:off x="323850" y="1257300"/>
            <a:ext cx="8820150" cy="5029200"/>
          </a:xfrm>
        </p:spPr>
        <p:txBody>
          <a:bodyPr vert="horz" wrap="square" lIns="91440" tIns="45720" rIns="91440" bIns="45720" anchor="t" anchorCtr="0"/>
          <a:p>
            <a:endParaRPr lang="en-US" altLang="zh-CN" b="0" dirty="0">
              <a:solidFill>
                <a:srgbClr val="333399"/>
              </a:solidFill>
              <a:latin typeface="Arial" panose="020B0604020202020204" pitchFamily="34" charset="0"/>
            </a:endParaRPr>
          </a:p>
          <a:p>
            <a:r>
              <a:rPr lang="zh-CN" altLang="en-US" b="0" dirty="0">
                <a:solidFill>
                  <a:srgbClr val="333399"/>
                </a:solidFill>
                <a:latin typeface="Arial" panose="020B0604020202020204" pitchFamily="34" charset="0"/>
              </a:rPr>
              <a:t>任选（或自行发现）一个网址，上网试验图灵测试。给出一串问答的例子。</a:t>
            </a:r>
            <a:endParaRPr lang="en-US" altLang="zh-CN" b="0" dirty="0">
              <a:solidFill>
                <a:srgbClr val="333399"/>
              </a:solidFill>
              <a:latin typeface="Arial" panose="020B0604020202020204" pitchFamily="34" charset="0"/>
            </a:endParaRPr>
          </a:p>
          <a:p>
            <a:r>
              <a:rPr lang="zh-CN" altLang="en-US" b="0" dirty="0">
                <a:solidFill>
                  <a:srgbClr val="333399"/>
                </a:solidFill>
                <a:latin typeface="Arial" panose="020B0604020202020204" pitchFamily="34" charset="0"/>
              </a:rPr>
              <a:t>要求</a:t>
            </a:r>
            <a:endParaRPr lang="en-US" altLang="zh-CN" b="0" dirty="0">
              <a:solidFill>
                <a:srgbClr val="333399"/>
              </a:solidFill>
              <a:latin typeface="Arial" panose="020B0604020202020204" pitchFamily="34" charset="0"/>
            </a:endParaRPr>
          </a:p>
          <a:p>
            <a:r>
              <a:rPr lang="zh-CN" altLang="en-US" b="0" dirty="0">
                <a:solidFill>
                  <a:srgbClr val="333399"/>
                </a:solidFill>
                <a:latin typeface="Arial" panose="020B0604020202020204" pitchFamily="34" charset="0"/>
              </a:rPr>
              <a:t>（</a:t>
            </a:r>
            <a:r>
              <a:rPr lang="en-US" altLang="zh-CN" b="0" dirty="0">
                <a:solidFill>
                  <a:srgbClr val="333399"/>
                </a:solidFill>
                <a:latin typeface="Arial" panose="020B0604020202020204" pitchFamily="34" charset="0"/>
              </a:rPr>
              <a:t>1</a:t>
            </a:r>
            <a:r>
              <a:rPr lang="zh-CN" altLang="en-US" b="0" dirty="0">
                <a:solidFill>
                  <a:srgbClr val="333399"/>
                </a:solidFill>
                <a:latin typeface="Arial" panose="020B0604020202020204" pitchFamily="34" charset="0"/>
              </a:rPr>
              <a:t>）给出选用的网址</a:t>
            </a:r>
            <a:endParaRPr lang="en-US" altLang="zh-CN" b="0" dirty="0">
              <a:solidFill>
                <a:srgbClr val="333399"/>
              </a:solidFill>
              <a:latin typeface="Arial" panose="020B0604020202020204" pitchFamily="34" charset="0"/>
            </a:endParaRPr>
          </a:p>
          <a:p>
            <a:r>
              <a:rPr lang="zh-CN" altLang="en-US" b="0" dirty="0">
                <a:solidFill>
                  <a:srgbClr val="333399"/>
                </a:solidFill>
                <a:latin typeface="Arial" panose="020B0604020202020204" pitchFamily="34" charset="0"/>
              </a:rPr>
              <a:t>（</a:t>
            </a:r>
            <a:r>
              <a:rPr lang="en-US" altLang="zh-CN" b="0" dirty="0">
                <a:solidFill>
                  <a:srgbClr val="333399"/>
                </a:solidFill>
                <a:latin typeface="Arial" panose="020B0604020202020204" pitchFamily="34" charset="0"/>
              </a:rPr>
              <a:t>2</a:t>
            </a:r>
            <a:r>
              <a:rPr lang="zh-CN" altLang="en-US" b="0" dirty="0">
                <a:solidFill>
                  <a:srgbClr val="333399"/>
                </a:solidFill>
                <a:latin typeface="Arial" panose="020B0604020202020204" pitchFamily="34" charset="0"/>
              </a:rPr>
              <a:t>）注明“问”和“答”</a:t>
            </a:r>
            <a:endParaRPr lang="en-US" altLang="zh-CN" b="0" dirty="0">
              <a:solidFill>
                <a:srgbClr val="333399"/>
              </a:solidFill>
              <a:latin typeface="Arial" panose="020B0604020202020204" pitchFamily="34" charset="0"/>
            </a:endParaRPr>
          </a:p>
          <a:p>
            <a:r>
              <a:rPr lang="zh-CN" altLang="en-US" b="0" dirty="0">
                <a:solidFill>
                  <a:srgbClr val="333399"/>
                </a:solidFill>
                <a:latin typeface="Arial" panose="020B0604020202020204" pitchFamily="34" charset="0"/>
              </a:rPr>
              <a:t>（</a:t>
            </a:r>
            <a:r>
              <a:rPr lang="en-US" altLang="zh-CN" b="0" dirty="0">
                <a:solidFill>
                  <a:srgbClr val="333399"/>
                </a:solidFill>
                <a:latin typeface="Arial" panose="020B0604020202020204" pitchFamily="34" charset="0"/>
              </a:rPr>
              <a:t>3</a:t>
            </a:r>
            <a:r>
              <a:rPr lang="zh-CN" altLang="en-US" b="0" dirty="0">
                <a:solidFill>
                  <a:srgbClr val="333399"/>
                </a:solidFill>
                <a:latin typeface="Arial" panose="020B0604020202020204" pitchFamily="34" charset="0"/>
              </a:rPr>
              <a:t>）在云平台提交，文件名</a:t>
            </a:r>
            <a:r>
              <a:rPr lang="en-US" altLang="zh-CN" b="0" dirty="0">
                <a:solidFill>
                  <a:srgbClr val="333399"/>
                </a:solidFill>
                <a:latin typeface="Arial" panose="020B0604020202020204" pitchFamily="34" charset="0"/>
              </a:rPr>
              <a:t>: </a:t>
            </a:r>
            <a:r>
              <a:rPr lang="zh-CN" altLang="en-US" b="0" dirty="0">
                <a:solidFill>
                  <a:srgbClr val="FF3300"/>
                </a:solidFill>
                <a:latin typeface="Arial" panose="020B0604020202020204" pitchFamily="34" charset="0"/>
              </a:rPr>
              <a:t>姓名</a:t>
            </a:r>
            <a:r>
              <a:rPr lang="en-US" altLang="zh-CN" b="0" dirty="0">
                <a:solidFill>
                  <a:srgbClr val="FF3300"/>
                </a:solidFill>
                <a:latin typeface="Arial" panose="020B0604020202020204" pitchFamily="34" charset="0"/>
              </a:rPr>
              <a:t>-</a:t>
            </a:r>
            <a:r>
              <a:rPr lang="zh-CN" altLang="en-US" b="0" dirty="0">
                <a:solidFill>
                  <a:srgbClr val="FF3300"/>
                </a:solidFill>
                <a:latin typeface="Arial" panose="020B0604020202020204" pitchFamily="34" charset="0"/>
              </a:rPr>
              <a:t>第</a:t>
            </a:r>
            <a:r>
              <a:rPr lang="en-US" altLang="zh-CN" b="0" dirty="0">
                <a:solidFill>
                  <a:srgbClr val="FF3300"/>
                </a:solidFill>
                <a:latin typeface="Arial" panose="020B0604020202020204" pitchFamily="34" charset="0"/>
              </a:rPr>
              <a:t>1</a:t>
            </a:r>
            <a:r>
              <a:rPr lang="zh-CN" altLang="en-US" b="0" dirty="0">
                <a:solidFill>
                  <a:srgbClr val="FF3300"/>
                </a:solidFill>
                <a:latin typeface="Arial" panose="020B0604020202020204" pitchFamily="34" charset="0"/>
              </a:rPr>
              <a:t>次作业 </a:t>
            </a:r>
            <a:endParaRPr lang="en-US" altLang="zh-CN" b="0" dirty="0">
              <a:solidFill>
                <a:srgbClr val="333399"/>
              </a:solidFill>
              <a:latin typeface="Arial" panose="020B0604020202020204" pitchFamily="34" charset="0"/>
            </a:endParaRPr>
          </a:p>
          <a:p>
            <a:endParaRPr lang="zh-CN" altLang="en-US" dirty="0"/>
          </a:p>
        </p:txBody>
      </p:sp>
      <p:sp>
        <p:nvSpPr>
          <p:cNvPr id="58372"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8373"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58374"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1443"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1444"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1445" name="Rectangle 6"/>
          <p:cNvSpPr>
            <a:spLocks noGrp="1"/>
          </p:cNvSpPr>
          <p:nvPr>
            <p:ph type="title"/>
          </p:nvPr>
        </p:nvSpPr>
        <p:spPr>
          <a:xfrm>
            <a:off x="1143000" y="457200"/>
            <a:ext cx="6400800" cy="533400"/>
          </a:xfrm>
        </p:spPr>
        <p:txBody>
          <a:bodyPr vert="horz" wrap="square" lIns="91440" tIns="45720" rIns="91440" bIns="45720" anchor="b" anchorCtr="0"/>
          <a:p>
            <a:pPr algn="ctr" eaLnBrk="1" hangingPunct="1"/>
            <a:r>
              <a:rPr lang="zh-CN" altLang="en-US" sz="4000" dirty="0">
                <a:solidFill>
                  <a:srgbClr val="800080"/>
                </a:solidFill>
                <a:latin typeface="Arial" panose="020B0604020202020204" pitchFamily="34" charset="0"/>
                <a:ea typeface="楷体_GB2312" pitchFamily="49" charset="-122"/>
              </a:rPr>
              <a:t>证 明 技 术</a:t>
            </a:r>
            <a:r>
              <a:rPr lang="zh-CN" altLang="en-US" dirty="0">
                <a:solidFill>
                  <a:schemeClr val="hlink"/>
                </a:solidFill>
                <a:latin typeface="Arial" panose="020B0604020202020204" pitchFamily="34" charset="0"/>
                <a:ea typeface="楷体_GB2312" pitchFamily="49" charset="-122"/>
              </a:rPr>
              <a:t>*</a:t>
            </a:r>
            <a:endParaRPr lang="zh-CN" altLang="en-US" sz="4000" dirty="0">
              <a:solidFill>
                <a:schemeClr val="hlink"/>
              </a:solidFill>
              <a:latin typeface="Arial" panose="020B0604020202020204" pitchFamily="34" charset="0"/>
              <a:ea typeface="楷体_GB2312" pitchFamily="49" charset="-122"/>
            </a:endParaRPr>
          </a:p>
        </p:txBody>
      </p:sp>
      <p:sp>
        <p:nvSpPr>
          <p:cNvPr id="61446" name="Text Box 7"/>
          <p:cNvSpPr txBox="1"/>
          <p:nvPr/>
        </p:nvSpPr>
        <p:spPr>
          <a:xfrm>
            <a:off x="1219200" y="2209800"/>
            <a:ext cx="5334000" cy="2638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140000"/>
              </a:lnSpc>
              <a:spcBef>
                <a:spcPct val="0"/>
              </a:spcBef>
              <a:buClr>
                <a:srgbClr val="333399"/>
              </a:buClr>
              <a:buSzTx/>
              <a:buFont typeface="Wingdings" panose="05000000000000000000" pitchFamily="2" charset="2"/>
              <a:buChar char="²"/>
            </a:pPr>
            <a:r>
              <a:rPr lang="zh-CN" altLang="en-US" sz="4400" dirty="0">
                <a:solidFill>
                  <a:srgbClr val="800080"/>
                </a:solidFill>
                <a:ea typeface="华文行楷" panose="02010800040101010101" pitchFamily="2" charset="-122"/>
              </a:rPr>
              <a:t> 基本证明方法</a:t>
            </a:r>
            <a:endParaRPr lang="zh-CN" altLang="en-US" sz="4400" dirty="0">
              <a:solidFill>
                <a:srgbClr val="800080"/>
              </a:solidFill>
              <a:ea typeface="华文行楷" panose="02010800040101010101" pitchFamily="2" charset="-122"/>
            </a:endParaRPr>
          </a:p>
          <a:p>
            <a:pPr marL="0" lvl="0" indent="0" eaLnBrk="1" hangingPunct="1">
              <a:lnSpc>
                <a:spcPct val="140000"/>
              </a:lnSpc>
              <a:spcBef>
                <a:spcPct val="0"/>
              </a:spcBef>
              <a:buClr>
                <a:srgbClr val="333399"/>
              </a:buClr>
              <a:buSzTx/>
              <a:buFont typeface="Wingdings" panose="05000000000000000000" pitchFamily="2" charset="2"/>
              <a:buChar char="²"/>
            </a:pPr>
            <a:r>
              <a:rPr lang="zh-CN" altLang="en-US" sz="4400" dirty="0">
                <a:solidFill>
                  <a:srgbClr val="800080"/>
                </a:solidFill>
                <a:ea typeface="华文行楷" panose="02010800040101010101" pitchFamily="2" charset="-122"/>
              </a:rPr>
              <a:t> 归纳证明技术</a:t>
            </a:r>
            <a:endParaRPr lang="zh-CN" altLang="en-US" sz="4400" dirty="0">
              <a:solidFill>
                <a:srgbClr val="333399"/>
              </a:solidFill>
              <a:ea typeface="华文行楷" panose="02010800040101010101" pitchFamily="2" charset="-122"/>
            </a:endParaRPr>
          </a:p>
          <a:p>
            <a:pPr marL="0" lvl="0" indent="0" eaLnBrk="1" hangingPunct="1">
              <a:spcBef>
                <a:spcPct val="0"/>
              </a:spcBef>
              <a:buClr>
                <a:srgbClr val="333399"/>
              </a:buClr>
              <a:buSzTx/>
              <a:buFont typeface="Wingdings" panose="05000000000000000000" pitchFamily="2" charset="2"/>
              <a:buChar char="²"/>
            </a:pPr>
            <a:endParaRPr lang="zh-CN" altLang="en-US" sz="4400" dirty="0">
              <a:solidFill>
                <a:srgbClr val="333399"/>
              </a:solidFill>
              <a:ea typeface="华文行楷" panose="02010800040101010101" pitchFamily="2" charset="-122"/>
            </a:endParaRPr>
          </a:p>
        </p:txBody>
      </p:sp>
      <p:sp>
        <p:nvSpPr>
          <p:cNvPr id="61447" name="Text Box 9"/>
          <p:cNvSpPr txBox="1"/>
          <p:nvPr/>
        </p:nvSpPr>
        <p:spPr>
          <a:xfrm>
            <a:off x="304800" y="5715000"/>
            <a:ext cx="845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0"/>
              </a:spcBef>
              <a:buClrTx/>
              <a:buSzTx/>
              <a:buFontTx/>
              <a:buNone/>
            </a:pPr>
            <a:r>
              <a:rPr lang="zh-CN" altLang="en-US" sz="2400" dirty="0">
                <a:solidFill>
                  <a:schemeClr val="hlink"/>
                </a:solidFill>
                <a:ea typeface="华文行楷" panose="02010800040101010101" pitchFamily="2" charset="-122"/>
              </a:rPr>
              <a:t>*</a:t>
            </a:r>
            <a:r>
              <a:rPr lang="zh-CN" altLang="en-US" sz="2400" dirty="0">
                <a:solidFill>
                  <a:srgbClr val="333399"/>
                </a:solidFill>
                <a:ea typeface="华文行楷" panose="02010800040101010101" pitchFamily="2" charset="-122"/>
              </a:rPr>
              <a:t> </a:t>
            </a:r>
            <a:r>
              <a:rPr lang="zh-CN" altLang="en-US" sz="2400" dirty="0">
                <a:solidFill>
                  <a:srgbClr val="333399"/>
                </a:solidFill>
                <a:latin typeface="楷体_GB2312" pitchFamily="49" charset="-122"/>
              </a:rPr>
              <a:t>引自清华大学计算机系软件技术研究所王生原老师课件</a:t>
            </a:r>
            <a:endParaRPr lang="zh-CN" altLang="en-US" sz="2400" dirty="0">
              <a:solidFill>
                <a:srgbClr val="800080"/>
              </a:solidFill>
              <a:latin typeface="楷体_GB2312" pitchFamily="49" charset="-122"/>
            </a:endParaRPr>
          </a:p>
        </p:txBody>
      </p:sp>
    </p:spTree>
  </p:cSld>
  <p:clrMapOvr>
    <a:masterClrMapping/>
  </p:clrMapOvr>
  <p:transition spd="med" advClick="0">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2467"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2468"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2469" name="Rectangle 6"/>
          <p:cNvSpPr>
            <a:spLocks noGrp="1"/>
          </p:cNvSpPr>
          <p:nvPr>
            <p:ph type="title"/>
          </p:nvPr>
        </p:nvSpPr>
        <p:spPr>
          <a:xfrm>
            <a:off x="1143000" y="609600"/>
            <a:ext cx="5715000" cy="533400"/>
          </a:xfrm>
        </p:spPr>
        <p:txBody>
          <a:bodyPr vert="horz" wrap="square" lIns="91440" tIns="45720" rIns="91440" bIns="45720" anchor="b" anchorCtr="0"/>
          <a:p>
            <a:pPr algn="ctr" eaLnBrk="1" hangingPunct="1"/>
            <a:r>
              <a:rPr lang="zh-CN" altLang="en-US" sz="4000" dirty="0">
                <a:solidFill>
                  <a:srgbClr val="800080"/>
                </a:solidFill>
                <a:latin typeface="Arial" panose="020B0604020202020204" pitchFamily="34" charset="0"/>
                <a:ea typeface="楷体_GB2312" pitchFamily="49" charset="-122"/>
              </a:rPr>
              <a:t>演 绎 证 明</a:t>
            </a:r>
            <a:endParaRPr lang="zh-CN" altLang="en-US" sz="4400" dirty="0">
              <a:latin typeface="Arial" panose="020B0604020202020204" pitchFamily="34" charset="0"/>
              <a:ea typeface="楷体_GB2312" pitchFamily="49" charset="-122"/>
            </a:endParaRPr>
          </a:p>
        </p:txBody>
      </p:sp>
      <p:sp>
        <p:nvSpPr>
          <p:cNvPr id="62470" name="Text Box 7"/>
          <p:cNvSpPr txBox="1"/>
          <p:nvPr/>
        </p:nvSpPr>
        <p:spPr>
          <a:xfrm>
            <a:off x="304800" y="1524000"/>
            <a:ext cx="8458200" cy="37925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120000"/>
              </a:lnSpc>
              <a:spcBef>
                <a:spcPct val="0"/>
              </a:spcBef>
              <a:buClrTx/>
              <a:buSzTx/>
              <a:buFont typeface="Wingdings" panose="05000000000000000000" pitchFamily="2" charset="2"/>
              <a:buChar char="²"/>
            </a:pPr>
            <a:r>
              <a:rPr lang="zh-CN" altLang="en-US" sz="3200" dirty="0">
                <a:solidFill>
                  <a:srgbClr val="333399"/>
                </a:solidFill>
              </a:rPr>
              <a:t> </a:t>
            </a:r>
            <a:r>
              <a:rPr lang="zh-CN" altLang="en-US" sz="3200" dirty="0">
                <a:solidFill>
                  <a:srgbClr val="800080"/>
                </a:solidFill>
                <a:latin typeface="Arial" panose="020B0604020202020204" pitchFamily="34" charset="0"/>
              </a:rPr>
              <a:t>概念</a:t>
            </a:r>
            <a:r>
              <a:rPr lang="zh-CN" altLang="en-US" sz="3200" dirty="0">
                <a:solidFill>
                  <a:srgbClr val="333399"/>
                </a:solidFill>
                <a:latin typeface="Arial" panose="020B0604020202020204" pitchFamily="34" charset="0"/>
              </a:rPr>
              <a:t>   一个 </a:t>
            </a:r>
            <a:r>
              <a:rPr lang="zh-CN" altLang="en-US" sz="3200" dirty="0">
                <a:solidFill>
                  <a:srgbClr val="800080"/>
                </a:solidFill>
                <a:latin typeface="Arial" panose="020B0604020202020204" pitchFamily="34" charset="0"/>
              </a:rPr>
              <a:t>证明</a:t>
            </a:r>
            <a:r>
              <a:rPr lang="zh-CN" altLang="en-US" sz="3200" dirty="0">
                <a:solidFill>
                  <a:srgbClr val="333399"/>
                </a:solidFill>
                <a:latin typeface="Arial" panose="020B0604020202020204" pitchFamily="34" charset="0"/>
              </a:rPr>
              <a:t>（</a:t>
            </a:r>
            <a:r>
              <a:rPr lang="en-US" altLang="zh-CN" sz="3200" i="1" dirty="0">
                <a:solidFill>
                  <a:srgbClr val="333399"/>
                </a:solidFill>
                <a:latin typeface="Arial" panose="020B0604020202020204" pitchFamily="34" charset="0"/>
              </a:rPr>
              <a:t>proof</a:t>
            </a:r>
            <a:r>
              <a:rPr lang="en-US" altLang="zh-CN" sz="3200" dirty="0">
                <a:solidFill>
                  <a:srgbClr val="333399"/>
                </a:solidFill>
                <a:latin typeface="Arial" panose="020B0604020202020204" pitchFamily="34" charset="0"/>
              </a:rPr>
              <a:t>）</a:t>
            </a:r>
            <a:r>
              <a:rPr lang="zh-CN" altLang="en-US" sz="3200" dirty="0">
                <a:solidFill>
                  <a:srgbClr val="333399"/>
                </a:solidFill>
                <a:latin typeface="Arial" panose="020B0604020202020204" pitchFamily="34" charset="0"/>
              </a:rPr>
              <a:t>是命题的序列，其中的每一个命题或者是已知的命题，或者是由前面出现过的命题使用逻辑公理和规则得出. 已知的命题集合称为</a:t>
            </a:r>
            <a:r>
              <a:rPr lang="zh-CN" altLang="en-US" sz="3200" dirty="0">
                <a:solidFill>
                  <a:srgbClr val="800080"/>
                </a:solidFill>
                <a:latin typeface="Arial" panose="020B0604020202020204" pitchFamily="34" charset="0"/>
              </a:rPr>
              <a:t>假设</a:t>
            </a:r>
            <a:r>
              <a:rPr lang="zh-CN" altLang="en-US" sz="3200" dirty="0">
                <a:solidFill>
                  <a:srgbClr val="333399"/>
                </a:solidFill>
                <a:latin typeface="Arial" panose="020B0604020202020204" pitchFamily="34" charset="0"/>
              </a:rPr>
              <a:t>（</a:t>
            </a:r>
            <a:r>
              <a:rPr lang="en-US" altLang="zh-CN" sz="3200" i="1" dirty="0">
                <a:solidFill>
                  <a:srgbClr val="333399"/>
                </a:solidFill>
                <a:latin typeface="Arial" panose="020B0604020202020204" pitchFamily="34" charset="0"/>
              </a:rPr>
              <a:t>hypothesis</a:t>
            </a:r>
            <a:r>
              <a:rPr lang="en-US" altLang="zh-CN" sz="3200" dirty="0">
                <a:solidFill>
                  <a:srgbClr val="333399"/>
                </a:solidFill>
                <a:latin typeface="Arial" panose="020B0604020202020204" pitchFamily="34" charset="0"/>
              </a:rPr>
              <a:t>）</a:t>
            </a:r>
            <a:r>
              <a:rPr lang="zh-CN" altLang="en-US" sz="3200" dirty="0">
                <a:solidFill>
                  <a:srgbClr val="333399"/>
                </a:solidFill>
                <a:latin typeface="Arial" panose="020B0604020202020204" pitchFamily="34" charset="0"/>
              </a:rPr>
              <a:t>或</a:t>
            </a:r>
            <a:r>
              <a:rPr lang="zh-CN" altLang="en-US" sz="3200" dirty="0">
                <a:solidFill>
                  <a:srgbClr val="800080"/>
                </a:solidFill>
                <a:latin typeface="Arial" panose="020B0604020202020204" pitchFamily="34" charset="0"/>
              </a:rPr>
              <a:t>前提</a:t>
            </a:r>
            <a:r>
              <a:rPr lang="zh-CN" altLang="en-US" sz="3200" dirty="0">
                <a:solidFill>
                  <a:srgbClr val="333399"/>
                </a:solidFill>
                <a:latin typeface="Arial" panose="020B0604020202020204" pitchFamily="34" charset="0"/>
              </a:rPr>
              <a:t>（</a:t>
            </a:r>
            <a:r>
              <a:rPr lang="en-US" altLang="zh-CN" sz="3200" i="1" dirty="0">
                <a:solidFill>
                  <a:srgbClr val="333399"/>
                </a:solidFill>
                <a:latin typeface="Arial" panose="020B0604020202020204" pitchFamily="34" charset="0"/>
              </a:rPr>
              <a:t>premise</a:t>
            </a:r>
            <a:r>
              <a:rPr lang="en-US" altLang="zh-CN" sz="3200" dirty="0">
                <a:solidFill>
                  <a:srgbClr val="333399"/>
                </a:solidFill>
                <a:latin typeface="Arial" panose="020B0604020202020204" pitchFamily="34" charset="0"/>
              </a:rPr>
              <a:t>），</a:t>
            </a:r>
            <a:r>
              <a:rPr lang="zh-CN" altLang="en-US" sz="3200" dirty="0">
                <a:solidFill>
                  <a:srgbClr val="333399"/>
                </a:solidFill>
                <a:latin typeface="Arial" panose="020B0604020202020204" pitchFamily="34" charset="0"/>
              </a:rPr>
              <a:t>最后一个命题称为该前提的</a:t>
            </a:r>
            <a:r>
              <a:rPr lang="zh-CN" altLang="en-US" sz="3200" dirty="0">
                <a:solidFill>
                  <a:srgbClr val="800080"/>
                </a:solidFill>
                <a:latin typeface="Arial" panose="020B0604020202020204" pitchFamily="34" charset="0"/>
              </a:rPr>
              <a:t>结论</a:t>
            </a:r>
            <a:r>
              <a:rPr lang="zh-CN" altLang="en-US" sz="3200" dirty="0">
                <a:solidFill>
                  <a:srgbClr val="333399"/>
                </a:solidFill>
                <a:latin typeface="Arial" panose="020B0604020202020204" pitchFamily="34" charset="0"/>
              </a:rPr>
              <a:t>（</a:t>
            </a:r>
            <a:r>
              <a:rPr lang="en-US" altLang="zh-CN" sz="3200" i="1" dirty="0">
                <a:solidFill>
                  <a:srgbClr val="333399"/>
                </a:solidFill>
                <a:latin typeface="Arial" panose="020B0604020202020204" pitchFamily="34" charset="0"/>
              </a:rPr>
              <a:t>conclusion</a:t>
            </a:r>
            <a:r>
              <a:rPr lang="en-US" altLang="zh-CN" sz="3200" dirty="0">
                <a:solidFill>
                  <a:srgbClr val="333399"/>
                </a:solidFill>
                <a:latin typeface="Arial" panose="020B0604020202020204" pitchFamily="34" charset="0"/>
              </a:rPr>
              <a:t>）</a:t>
            </a:r>
            <a:r>
              <a:rPr lang="en-US" altLang="zh-CN" sz="3200" dirty="0">
                <a:solidFill>
                  <a:srgbClr val="333399"/>
                </a:solidFill>
                <a:ea typeface="华文行楷" panose="02010800040101010101" pitchFamily="2" charset="-122"/>
              </a:rPr>
              <a:t>.</a:t>
            </a:r>
            <a:endParaRPr lang="en-US" altLang="zh-CN" sz="3200" dirty="0">
              <a:solidFill>
                <a:srgbClr val="333399"/>
              </a:solidFill>
              <a:ea typeface="华文行楷" panose="02010800040101010101" pitchFamily="2" charset="-122"/>
            </a:endParaRPr>
          </a:p>
          <a:p>
            <a:pPr marL="0" lvl="0" indent="0" eaLnBrk="1" hangingPunct="1">
              <a:spcBef>
                <a:spcPct val="0"/>
              </a:spcBef>
              <a:buClrTx/>
              <a:buSzTx/>
              <a:buFont typeface="Wingdings" panose="05000000000000000000" pitchFamily="2" charset="2"/>
              <a:buChar char=" "/>
            </a:pPr>
            <a:r>
              <a:rPr lang="en-US" altLang="zh-CN" sz="1000" dirty="0">
                <a:solidFill>
                  <a:srgbClr val="333399"/>
                </a:solidFill>
              </a:rPr>
              <a:t> </a:t>
            </a:r>
            <a:endParaRPr lang="en-US" altLang="zh-CN" sz="2400" dirty="0">
              <a:solidFill>
                <a:srgbClr val="333399"/>
              </a:solidFill>
              <a:latin typeface="Arial" panose="020B0604020202020204" pitchFamily="34" charset="0"/>
              <a:ea typeface="华文行楷" panose="02010800040101010101" pitchFamily="2" charset="-122"/>
            </a:endParaRPr>
          </a:p>
        </p:txBody>
      </p:sp>
    </p:spTree>
  </p:cSld>
  <p:clrMapOvr>
    <a:masterClrMapping/>
  </p:clrMapOvr>
  <p:transition spd="med" advClick="0">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3491"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3492"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3493" name="Rectangle 6"/>
          <p:cNvSpPr/>
          <p:nvPr/>
        </p:nvSpPr>
        <p:spPr>
          <a:xfrm>
            <a:off x="1143000" y="533400"/>
            <a:ext cx="8001000" cy="5334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90000"/>
              </a:lnSpc>
              <a:spcBef>
                <a:spcPct val="0"/>
              </a:spcBef>
              <a:buClrTx/>
              <a:buSzTx/>
              <a:buFontTx/>
              <a:buNone/>
            </a:pPr>
            <a:r>
              <a:rPr lang="zh-CN" altLang="en-US" sz="3200" dirty="0">
                <a:solidFill>
                  <a:srgbClr val="800080"/>
                </a:solidFill>
                <a:latin typeface="Arial" panose="020B0604020202020204" pitchFamily="34" charset="0"/>
              </a:rPr>
              <a:t>“</a:t>
            </a:r>
            <a:r>
              <a:rPr lang="en-US" altLang="zh-CN" sz="3200" i="1" dirty="0">
                <a:solidFill>
                  <a:srgbClr val="800080"/>
                </a:solidFill>
                <a:latin typeface="Arial" panose="020B0604020202020204" pitchFamily="34" charset="0"/>
              </a:rPr>
              <a:t>If – Then</a:t>
            </a:r>
            <a:r>
              <a:rPr lang="en-US" altLang="zh-CN" sz="3200" dirty="0">
                <a:solidFill>
                  <a:srgbClr val="800080"/>
                </a:solidFill>
                <a:latin typeface="Arial" panose="020B0604020202020204" pitchFamily="34" charset="0"/>
              </a:rPr>
              <a:t>”</a:t>
            </a:r>
            <a:r>
              <a:rPr lang="zh-CN" altLang="en-US" sz="3200" dirty="0">
                <a:solidFill>
                  <a:srgbClr val="800080"/>
                </a:solidFill>
                <a:latin typeface="华文行楷" panose="02010800040101010101" pitchFamily="2" charset="-122"/>
                <a:ea typeface="华文行楷" panose="02010800040101010101" pitchFamily="2" charset="-122"/>
              </a:rPr>
              <a:t>命题</a:t>
            </a:r>
            <a:endParaRPr lang="zh-CN" altLang="en-US" sz="3600" dirty="0">
              <a:solidFill>
                <a:schemeClr val="tx2"/>
              </a:solidFill>
              <a:latin typeface="华文行楷" panose="02010800040101010101" pitchFamily="2" charset="-122"/>
              <a:ea typeface="华文行楷" panose="02010800040101010101" pitchFamily="2" charset="-122"/>
            </a:endParaRPr>
          </a:p>
        </p:txBody>
      </p:sp>
      <p:sp>
        <p:nvSpPr>
          <p:cNvPr id="63494" name="Text Box 7"/>
          <p:cNvSpPr txBox="1"/>
          <p:nvPr/>
        </p:nvSpPr>
        <p:spPr>
          <a:xfrm>
            <a:off x="838200" y="1524000"/>
            <a:ext cx="7467600" cy="25923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²"/>
            </a:pPr>
            <a:r>
              <a:rPr lang="zh-CN" altLang="en-US" dirty="0">
                <a:solidFill>
                  <a:srgbClr val="333399"/>
                </a:solidFill>
                <a:latin typeface="Arial" panose="020B0604020202020204" pitchFamily="34" charset="0"/>
              </a:rPr>
              <a:t> </a:t>
            </a:r>
            <a:r>
              <a:rPr lang="zh-CN" altLang="en-US" dirty="0">
                <a:solidFill>
                  <a:srgbClr val="800080"/>
                </a:solidFill>
                <a:latin typeface="Arial" panose="020B0604020202020204" pitchFamily="34" charset="0"/>
              </a:rPr>
              <a:t>证明方法</a:t>
            </a:r>
            <a:endParaRPr lang="zh-CN" altLang="en-US"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zh-CN" altLang="en-US" dirty="0">
                <a:solidFill>
                  <a:srgbClr val="333399"/>
                </a:solidFill>
                <a:latin typeface="Arial" panose="020B0604020202020204" pitchFamily="34" charset="0"/>
              </a:rPr>
              <a:t>把 </a:t>
            </a:r>
            <a:r>
              <a:rPr lang="en-US" altLang="zh-CN" i="1" dirty="0">
                <a:solidFill>
                  <a:srgbClr val="800080"/>
                </a:solidFill>
                <a:latin typeface="Arial" panose="020B0604020202020204" pitchFamily="34" charset="0"/>
              </a:rPr>
              <a:t>If</a:t>
            </a:r>
            <a:r>
              <a:rPr lang="en-US" altLang="zh-CN" i="1" dirty="0">
                <a:solidFill>
                  <a:srgbClr val="333399"/>
                </a:solidFill>
                <a:latin typeface="Arial" panose="020B0604020202020204" pitchFamily="34" charset="0"/>
              </a:rPr>
              <a:t> </a:t>
            </a:r>
            <a:r>
              <a:rPr lang="zh-CN" altLang="en-US" dirty="0">
                <a:solidFill>
                  <a:srgbClr val="333399"/>
                </a:solidFill>
                <a:latin typeface="Arial" panose="020B0604020202020204" pitchFamily="34" charset="0"/>
              </a:rPr>
              <a:t>部分作为已知的命题，把 </a:t>
            </a:r>
            <a:r>
              <a:rPr lang="en-US" altLang="zh-CN" i="1" dirty="0">
                <a:solidFill>
                  <a:srgbClr val="800080"/>
                </a:solidFill>
                <a:latin typeface="Arial" panose="020B0604020202020204" pitchFamily="34" charset="0"/>
              </a:rPr>
              <a:t>Then</a:t>
            </a:r>
            <a:r>
              <a:rPr lang="en-US" altLang="zh-CN" i="1" dirty="0">
                <a:solidFill>
                  <a:srgbClr val="333399"/>
                </a:solidFill>
                <a:latin typeface="Arial" panose="020B0604020202020204" pitchFamily="34" charset="0"/>
              </a:rPr>
              <a:t> </a:t>
            </a:r>
            <a:r>
              <a:rPr lang="zh-CN" altLang="en-US" dirty="0">
                <a:solidFill>
                  <a:srgbClr val="333399"/>
                </a:solidFill>
                <a:latin typeface="Arial" panose="020B0604020202020204" pitchFamily="34" charset="0"/>
              </a:rPr>
              <a:t>部分作为结论.</a:t>
            </a:r>
            <a:endParaRPr lang="zh-CN" altLang="en-US"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zh-CN" altLang="en-US" sz="1200" dirty="0">
                <a:solidFill>
                  <a:srgbClr val="333399"/>
                </a:solidFill>
                <a:latin typeface="Arial" panose="020B0604020202020204" pitchFamily="34" charset="0"/>
              </a:rPr>
              <a:t> </a:t>
            </a:r>
            <a:endParaRPr lang="zh-CN" altLang="en-US" sz="1200"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²"/>
            </a:pPr>
            <a:r>
              <a:rPr lang="zh-CN" altLang="en-US" dirty="0">
                <a:solidFill>
                  <a:srgbClr val="333399"/>
                </a:solidFill>
                <a:latin typeface="Arial" panose="020B0604020202020204" pitchFamily="34" charset="0"/>
              </a:rPr>
              <a:t> </a:t>
            </a:r>
            <a:r>
              <a:rPr lang="zh-CN" altLang="en-US" dirty="0">
                <a:solidFill>
                  <a:srgbClr val="800080"/>
                </a:solidFill>
                <a:latin typeface="Arial" panose="020B0604020202020204" pitchFamily="34" charset="0"/>
              </a:rPr>
              <a:t>举例   </a:t>
            </a:r>
            <a:r>
              <a:rPr lang="zh-CN" altLang="en-US" dirty="0">
                <a:solidFill>
                  <a:srgbClr val="333399"/>
                </a:solidFill>
                <a:latin typeface="Arial" panose="020B0604020202020204" pitchFamily="34" charset="0"/>
              </a:rPr>
              <a:t>如果</a:t>
            </a:r>
            <a:r>
              <a:rPr lang="en-US" altLang="zh-CN" i="1" dirty="0">
                <a:solidFill>
                  <a:srgbClr val="333399"/>
                </a:solidFill>
                <a:latin typeface="Arial" panose="020B0604020202020204" pitchFamily="34" charset="0"/>
              </a:rPr>
              <a:t>x+y=1</a:t>
            </a:r>
            <a:r>
              <a:rPr lang="en-US" altLang="zh-CN" dirty="0">
                <a:solidFill>
                  <a:srgbClr val="333399"/>
                </a:solidFill>
                <a:latin typeface="Arial" panose="020B0604020202020204" pitchFamily="34" charset="0"/>
              </a:rPr>
              <a:t>，</a:t>
            </a:r>
            <a:r>
              <a:rPr lang="zh-CN" altLang="en-US" dirty="0">
                <a:solidFill>
                  <a:srgbClr val="333399"/>
                </a:solidFill>
                <a:latin typeface="Arial" panose="020B0604020202020204" pitchFamily="34" charset="0"/>
              </a:rPr>
              <a:t>那么</a:t>
            </a:r>
            <a:r>
              <a:rPr lang="en-US" altLang="zh-CN" i="1" dirty="0">
                <a:solidFill>
                  <a:srgbClr val="333399"/>
                </a:solidFill>
                <a:latin typeface="Arial" panose="020B0604020202020204" pitchFamily="34" charset="0"/>
              </a:rPr>
              <a:t>x</a:t>
            </a:r>
            <a:r>
              <a:rPr lang="en-US" altLang="zh-CN" i="1" baseline="30000" dirty="0">
                <a:solidFill>
                  <a:srgbClr val="333399"/>
                </a:solidFill>
                <a:latin typeface="Arial" panose="020B0604020202020204" pitchFamily="34" charset="0"/>
              </a:rPr>
              <a:t>2</a:t>
            </a:r>
            <a:r>
              <a:rPr lang="en-US" altLang="zh-CN" i="1" dirty="0">
                <a:solidFill>
                  <a:srgbClr val="333399"/>
                </a:solidFill>
                <a:latin typeface="Arial" panose="020B0604020202020204" pitchFamily="34" charset="0"/>
              </a:rPr>
              <a:t>-y</a:t>
            </a:r>
            <a:r>
              <a:rPr lang="en-US" altLang="zh-CN" i="1" baseline="30000" dirty="0">
                <a:solidFill>
                  <a:srgbClr val="333399"/>
                </a:solidFill>
                <a:latin typeface="Arial" panose="020B0604020202020204" pitchFamily="34" charset="0"/>
              </a:rPr>
              <a:t>2</a:t>
            </a:r>
            <a:r>
              <a:rPr lang="en-US" altLang="zh-CN" i="1" dirty="0">
                <a:solidFill>
                  <a:srgbClr val="333399"/>
                </a:solidFill>
                <a:latin typeface="Arial" panose="020B0604020202020204" pitchFamily="34" charset="0"/>
              </a:rPr>
              <a:t>=x-y</a:t>
            </a:r>
            <a:r>
              <a:rPr lang="en-US" altLang="zh-CN" dirty="0">
                <a:solidFill>
                  <a:srgbClr val="333399"/>
                </a:solidFill>
                <a:latin typeface="Arial" panose="020B0604020202020204" pitchFamily="34" charset="0"/>
              </a:rPr>
              <a:t>.</a:t>
            </a:r>
            <a:endParaRPr lang="en-US" altLang="zh-CN"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endParaRPr lang="en-US" altLang="zh-CN" sz="1200"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en-US" altLang="zh-CN" dirty="0">
                <a:solidFill>
                  <a:srgbClr val="333399"/>
                </a:solidFill>
                <a:latin typeface="Arial" panose="020B0604020202020204" pitchFamily="34" charset="0"/>
              </a:rPr>
              <a:t> </a:t>
            </a:r>
            <a:r>
              <a:rPr lang="zh-CN" altLang="en-US" dirty="0">
                <a:solidFill>
                  <a:srgbClr val="800080"/>
                </a:solidFill>
                <a:latin typeface="Arial" panose="020B0604020202020204" pitchFamily="34" charset="0"/>
              </a:rPr>
              <a:t>证明:</a:t>
            </a:r>
            <a:endParaRPr lang="zh-CN" altLang="en-US" sz="1200" dirty="0">
              <a:solidFill>
                <a:srgbClr val="333399"/>
              </a:solidFill>
              <a:latin typeface="Arial" panose="020B0604020202020204" pitchFamily="34" charset="0"/>
            </a:endParaRPr>
          </a:p>
        </p:txBody>
      </p:sp>
      <p:sp>
        <p:nvSpPr>
          <p:cNvPr id="603144" name="Rectangle 8"/>
          <p:cNvSpPr/>
          <p:nvPr/>
        </p:nvSpPr>
        <p:spPr>
          <a:xfrm>
            <a:off x="1143000" y="4191000"/>
            <a:ext cx="607536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0"/>
              </a:spcBef>
              <a:buClrTx/>
              <a:buSzTx/>
              <a:buFontTx/>
              <a:buNone/>
            </a:pPr>
            <a:r>
              <a:rPr lang="zh-CN" altLang="en-US" i="1" dirty="0">
                <a:solidFill>
                  <a:srgbClr val="333399"/>
                </a:solidFill>
                <a:latin typeface="Arial" panose="020B0604020202020204" pitchFamily="34" charset="0"/>
                <a:ea typeface="华文行楷" panose="02010800040101010101" pitchFamily="2" charset="-122"/>
              </a:rPr>
              <a:t>1     </a:t>
            </a:r>
            <a:r>
              <a:rPr lang="en-US" altLang="zh-CN" i="1" dirty="0">
                <a:solidFill>
                  <a:srgbClr val="333399"/>
                </a:solidFill>
                <a:latin typeface="Arial" panose="020B0604020202020204" pitchFamily="34" charset="0"/>
                <a:ea typeface="华文行楷" panose="02010800040101010101" pitchFamily="2" charset="-122"/>
              </a:rPr>
              <a:t>x</a:t>
            </a:r>
            <a:r>
              <a:rPr lang="en-US" altLang="zh-CN" i="1" baseline="30000" dirty="0">
                <a:solidFill>
                  <a:srgbClr val="333399"/>
                </a:solidFill>
                <a:latin typeface="Arial" panose="020B0604020202020204" pitchFamily="34" charset="0"/>
                <a:ea typeface="华文行楷" panose="02010800040101010101" pitchFamily="2" charset="-122"/>
              </a:rPr>
              <a:t>2</a:t>
            </a:r>
            <a:r>
              <a:rPr lang="en-US" altLang="zh-CN" i="1" dirty="0">
                <a:solidFill>
                  <a:srgbClr val="333399"/>
                </a:solidFill>
                <a:latin typeface="Arial" panose="020B0604020202020204" pitchFamily="34" charset="0"/>
                <a:ea typeface="华文行楷" panose="02010800040101010101" pitchFamily="2" charset="-122"/>
              </a:rPr>
              <a:t>-y</a:t>
            </a:r>
            <a:r>
              <a:rPr lang="en-US" altLang="zh-CN" i="1" baseline="30000" dirty="0">
                <a:solidFill>
                  <a:srgbClr val="333399"/>
                </a:solidFill>
                <a:latin typeface="Arial" panose="020B0604020202020204" pitchFamily="34" charset="0"/>
                <a:ea typeface="华文行楷" panose="02010800040101010101" pitchFamily="2" charset="-122"/>
              </a:rPr>
              <a:t>2   </a:t>
            </a:r>
            <a:r>
              <a:rPr lang="en-US" altLang="zh-CN" i="1" dirty="0">
                <a:solidFill>
                  <a:srgbClr val="333399"/>
                </a:solidFill>
                <a:latin typeface="Arial" panose="020B0604020202020204" pitchFamily="34" charset="0"/>
                <a:ea typeface="华文行楷" panose="02010800040101010101" pitchFamily="2" charset="-122"/>
              </a:rPr>
              <a:t>= (x+y)</a:t>
            </a:r>
            <a:r>
              <a:rPr lang="en-US" altLang="zh-CN" i="1" dirty="0">
                <a:solidFill>
                  <a:srgbClr val="333399"/>
                </a:solidFill>
                <a:ea typeface="华文行楷" panose="02010800040101010101" pitchFamily="2" charset="-122"/>
              </a:rPr>
              <a:t>(</a:t>
            </a:r>
            <a:r>
              <a:rPr lang="en-US" altLang="zh-CN" i="1" dirty="0">
                <a:solidFill>
                  <a:srgbClr val="333399"/>
                </a:solidFill>
                <a:latin typeface="Arial" panose="020B0604020202020204" pitchFamily="34" charset="0"/>
                <a:ea typeface="华文行楷" panose="02010800040101010101" pitchFamily="2" charset="-122"/>
              </a:rPr>
              <a:t>x-y)     </a:t>
            </a:r>
            <a:r>
              <a:rPr lang="en-US" altLang="zh-CN" dirty="0">
                <a:solidFill>
                  <a:srgbClr val="333399"/>
                </a:solidFill>
                <a:latin typeface="Arial" panose="020B0604020202020204" pitchFamily="34" charset="0"/>
                <a:ea typeface="华文行楷" panose="02010800040101010101" pitchFamily="2" charset="-122"/>
              </a:rPr>
              <a:t>// </a:t>
            </a:r>
            <a:r>
              <a:rPr lang="zh-CN" altLang="en-US" sz="3200" dirty="0">
                <a:solidFill>
                  <a:srgbClr val="333399"/>
                </a:solidFill>
                <a:latin typeface="Arial" panose="020B0604020202020204" pitchFamily="34" charset="0"/>
                <a:ea typeface="华文行楷" panose="02010800040101010101" pitchFamily="2" charset="-122"/>
              </a:rPr>
              <a:t>数学</a:t>
            </a:r>
            <a:r>
              <a:rPr lang="zh-CN" altLang="en-US" dirty="0">
                <a:solidFill>
                  <a:srgbClr val="333399"/>
                </a:solidFill>
                <a:latin typeface="Arial" panose="020B0604020202020204" pitchFamily="34" charset="0"/>
                <a:ea typeface="华文行楷" panose="02010800040101010101" pitchFamily="2" charset="-122"/>
              </a:rPr>
              <a:t>公理</a:t>
            </a:r>
            <a:endParaRPr lang="zh-CN" altLang="en-US" dirty="0">
              <a:solidFill>
                <a:srgbClr val="333399"/>
              </a:solidFill>
              <a:latin typeface="Arial" panose="020B0604020202020204" pitchFamily="34" charset="0"/>
              <a:ea typeface="华文行楷" panose="02010800040101010101" pitchFamily="2" charset="-122"/>
            </a:endParaRPr>
          </a:p>
        </p:txBody>
      </p:sp>
      <p:sp>
        <p:nvSpPr>
          <p:cNvPr id="603145" name="Rectangle 9"/>
          <p:cNvSpPr/>
          <p:nvPr/>
        </p:nvSpPr>
        <p:spPr>
          <a:xfrm>
            <a:off x="1143000" y="4800600"/>
            <a:ext cx="52641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0"/>
              </a:spcBef>
              <a:buClrTx/>
              <a:buSzTx/>
              <a:buFontTx/>
              <a:buNone/>
            </a:pPr>
            <a:r>
              <a:rPr lang="zh-CN" altLang="en-US" i="1" dirty="0">
                <a:solidFill>
                  <a:srgbClr val="333399"/>
                </a:solidFill>
                <a:latin typeface="Arial" panose="020B0604020202020204" pitchFamily="34" charset="0"/>
                <a:ea typeface="华文行楷" panose="02010800040101010101" pitchFamily="2" charset="-122"/>
              </a:rPr>
              <a:t>2     (</a:t>
            </a:r>
            <a:r>
              <a:rPr lang="en-US" altLang="zh-CN" i="1" dirty="0">
                <a:solidFill>
                  <a:srgbClr val="333399"/>
                </a:solidFill>
                <a:latin typeface="Arial" panose="020B0604020202020204" pitchFamily="34" charset="0"/>
                <a:ea typeface="华文行楷" panose="02010800040101010101" pitchFamily="2" charset="-122"/>
              </a:rPr>
              <a:t>x+y)</a:t>
            </a:r>
            <a:r>
              <a:rPr lang="en-US" altLang="zh-CN" i="1" baseline="30000" dirty="0">
                <a:solidFill>
                  <a:srgbClr val="333399"/>
                </a:solidFill>
                <a:latin typeface="Arial" panose="020B0604020202020204" pitchFamily="34" charset="0"/>
                <a:ea typeface="华文行楷" panose="02010800040101010101" pitchFamily="2" charset="-122"/>
              </a:rPr>
              <a:t> </a:t>
            </a:r>
            <a:r>
              <a:rPr lang="en-US" altLang="zh-CN" i="1" dirty="0">
                <a:solidFill>
                  <a:srgbClr val="333399"/>
                </a:solidFill>
                <a:latin typeface="Arial" panose="020B0604020202020204" pitchFamily="34" charset="0"/>
                <a:ea typeface="华文行楷" panose="02010800040101010101" pitchFamily="2" charset="-122"/>
              </a:rPr>
              <a:t>= 1                    </a:t>
            </a:r>
            <a:r>
              <a:rPr lang="en-US" altLang="zh-CN" dirty="0">
                <a:solidFill>
                  <a:srgbClr val="333399"/>
                </a:solidFill>
                <a:latin typeface="Arial" panose="020B0604020202020204" pitchFamily="34" charset="0"/>
                <a:ea typeface="华文行楷" panose="02010800040101010101" pitchFamily="2" charset="-122"/>
              </a:rPr>
              <a:t>// </a:t>
            </a:r>
            <a:r>
              <a:rPr lang="zh-CN" altLang="en-US" dirty="0">
                <a:solidFill>
                  <a:srgbClr val="333399"/>
                </a:solidFill>
                <a:latin typeface="Arial" panose="020B0604020202020204" pitchFamily="34" charset="0"/>
                <a:ea typeface="华文行楷" panose="02010800040101010101" pitchFamily="2" charset="-122"/>
              </a:rPr>
              <a:t>已知</a:t>
            </a:r>
            <a:endParaRPr lang="zh-CN" altLang="en-US" i="1" dirty="0">
              <a:solidFill>
                <a:srgbClr val="333399"/>
              </a:solidFill>
              <a:latin typeface="Arial" panose="020B0604020202020204" pitchFamily="34" charset="0"/>
              <a:ea typeface="华文行楷" panose="02010800040101010101" pitchFamily="2" charset="-122"/>
            </a:endParaRPr>
          </a:p>
        </p:txBody>
      </p:sp>
      <p:sp>
        <p:nvSpPr>
          <p:cNvPr id="603146" name="Rectangle 10"/>
          <p:cNvSpPr/>
          <p:nvPr/>
        </p:nvSpPr>
        <p:spPr>
          <a:xfrm>
            <a:off x="1128713" y="5334000"/>
            <a:ext cx="8167687"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457200" lvl="0" indent="-457200" eaLnBrk="1" hangingPunct="1">
              <a:spcBef>
                <a:spcPct val="0"/>
              </a:spcBef>
              <a:buClrTx/>
              <a:buSzTx/>
              <a:buFontTx/>
              <a:buAutoNum type="arabicPlain" startAt="3"/>
            </a:pPr>
            <a:r>
              <a:rPr lang="en-US" altLang="zh-CN" i="1" dirty="0">
                <a:solidFill>
                  <a:srgbClr val="333399"/>
                </a:solidFill>
                <a:latin typeface="Arial" panose="020B0604020202020204" pitchFamily="34" charset="0"/>
                <a:ea typeface="华文行楷" panose="02010800040101010101" pitchFamily="2" charset="-122"/>
              </a:rPr>
              <a:t>x</a:t>
            </a:r>
            <a:r>
              <a:rPr lang="en-US" altLang="zh-CN" i="1" baseline="30000" dirty="0">
                <a:solidFill>
                  <a:srgbClr val="333399"/>
                </a:solidFill>
                <a:latin typeface="Arial" panose="020B0604020202020204" pitchFamily="34" charset="0"/>
                <a:ea typeface="华文行楷" panose="02010800040101010101" pitchFamily="2" charset="-122"/>
              </a:rPr>
              <a:t>2</a:t>
            </a:r>
            <a:r>
              <a:rPr lang="en-US" altLang="zh-CN" i="1" dirty="0">
                <a:solidFill>
                  <a:srgbClr val="333399"/>
                </a:solidFill>
                <a:latin typeface="Arial" panose="020B0604020202020204" pitchFamily="34" charset="0"/>
                <a:ea typeface="华文行楷" panose="02010800040101010101" pitchFamily="2" charset="-122"/>
              </a:rPr>
              <a:t>-y</a:t>
            </a:r>
            <a:r>
              <a:rPr lang="en-US" altLang="zh-CN" i="1" baseline="30000" dirty="0">
                <a:solidFill>
                  <a:srgbClr val="333399"/>
                </a:solidFill>
                <a:latin typeface="Arial" panose="020B0604020202020204" pitchFamily="34" charset="0"/>
                <a:ea typeface="华文行楷" panose="02010800040101010101" pitchFamily="2" charset="-122"/>
              </a:rPr>
              <a:t>2   </a:t>
            </a:r>
            <a:r>
              <a:rPr lang="en-US" altLang="zh-CN" i="1" dirty="0">
                <a:solidFill>
                  <a:srgbClr val="333399"/>
                </a:solidFill>
                <a:latin typeface="Arial" panose="020B0604020202020204" pitchFamily="34" charset="0"/>
                <a:ea typeface="华文行楷" panose="02010800040101010101" pitchFamily="2" charset="-122"/>
              </a:rPr>
              <a:t>= x-y                </a:t>
            </a:r>
            <a:r>
              <a:rPr lang="en-US" altLang="zh-CN" dirty="0">
                <a:solidFill>
                  <a:srgbClr val="333399"/>
                </a:solidFill>
                <a:latin typeface="Arial" panose="020B0604020202020204" pitchFamily="34" charset="0"/>
                <a:ea typeface="华文行楷" panose="02010800040101010101" pitchFamily="2" charset="-122"/>
              </a:rPr>
              <a:t>// </a:t>
            </a:r>
            <a:r>
              <a:rPr lang="zh-CN" altLang="en-US" dirty="0">
                <a:solidFill>
                  <a:srgbClr val="333399"/>
                </a:solidFill>
                <a:latin typeface="Arial" panose="020B0604020202020204" pitchFamily="34" charset="0"/>
                <a:ea typeface="华文行楷" panose="02010800040101010101" pitchFamily="2" charset="-122"/>
              </a:rPr>
              <a:t>由</a:t>
            </a:r>
            <a:r>
              <a:rPr lang="zh-CN" altLang="en-US" i="1" dirty="0">
                <a:solidFill>
                  <a:srgbClr val="333399"/>
                </a:solidFill>
                <a:latin typeface="Arial" panose="020B0604020202020204" pitchFamily="34" charset="0"/>
                <a:ea typeface="华文行楷" panose="02010800040101010101" pitchFamily="2" charset="-122"/>
              </a:rPr>
              <a:t>1、2 </a:t>
            </a:r>
            <a:r>
              <a:rPr lang="zh-CN" altLang="en-US" dirty="0">
                <a:solidFill>
                  <a:srgbClr val="333399"/>
                </a:solidFill>
                <a:latin typeface="Arial" panose="020B0604020202020204" pitchFamily="34" charset="0"/>
                <a:ea typeface="华文行楷" panose="02010800040101010101" pitchFamily="2" charset="-122"/>
              </a:rPr>
              <a:t>和算术性质推出</a:t>
            </a:r>
            <a:endParaRPr lang="zh-CN" altLang="en-US" sz="2400" dirty="0">
              <a:solidFill>
                <a:srgbClr val="333399"/>
              </a:solidFill>
              <a:ea typeface="宋体" panose="02010600030101010101" pitchFamily="2" charset="-122"/>
              <a:sym typeface="Symbol" panose="05050102010706020507" pitchFamily="18" charset="2"/>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03144"/>
                                        </p:tgtEl>
                                        <p:attrNameLst>
                                          <p:attrName>style.visibility</p:attrName>
                                        </p:attrNameLst>
                                      </p:cBhvr>
                                      <p:to>
                                        <p:strVal val="visible"/>
                                      </p:to>
                                    </p:set>
                                    <p:animEffect transition="in" filter="slide(fromBottom)">
                                      <p:cBhvr>
                                        <p:cTn id="7" dur="500"/>
                                        <p:tgtEl>
                                          <p:spTgt spid="60314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03145"/>
                                        </p:tgtEl>
                                        <p:attrNameLst>
                                          <p:attrName>style.visibility</p:attrName>
                                        </p:attrNameLst>
                                      </p:cBhvr>
                                      <p:to>
                                        <p:strVal val="visible"/>
                                      </p:to>
                                    </p:set>
                                    <p:animEffect transition="in" filter="slide(fromBottom)">
                                      <p:cBhvr>
                                        <p:cTn id="12" dur="500"/>
                                        <p:tgtEl>
                                          <p:spTgt spid="6031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03146"/>
                                        </p:tgtEl>
                                        <p:attrNameLst>
                                          <p:attrName>style.visibility</p:attrName>
                                        </p:attrNameLst>
                                      </p:cBhvr>
                                      <p:to>
                                        <p:strVal val="visible"/>
                                      </p:to>
                                    </p:set>
                                    <p:animEffect transition="in" filter="slide(fromBottom)">
                                      <p:cBhvr>
                                        <p:cTn id="17" dur="500"/>
                                        <p:tgtEl>
                                          <p:spTgt spid="603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44" grpId="0"/>
      <p:bldP spid="603145" grpId="0"/>
      <p:bldP spid="6031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4515"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4516"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4517" name="Rectangle 6"/>
          <p:cNvSpPr/>
          <p:nvPr/>
        </p:nvSpPr>
        <p:spPr>
          <a:xfrm>
            <a:off x="838200" y="609600"/>
            <a:ext cx="8001000" cy="5334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90000"/>
              </a:lnSpc>
              <a:spcBef>
                <a:spcPct val="0"/>
              </a:spcBef>
              <a:buClrTx/>
              <a:buSzTx/>
              <a:buFontTx/>
              <a:buNone/>
            </a:pPr>
            <a:r>
              <a:rPr lang="zh-CN" altLang="en-US" sz="3600" dirty="0">
                <a:solidFill>
                  <a:srgbClr val="800080"/>
                </a:solidFill>
                <a:latin typeface="Arial" panose="020B0604020202020204" pitchFamily="34" charset="0"/>
              </a:rPr>
              <a:t>“</a:t>
            </a:r>
            <a:r>
              <a:rPr lang="en-US" altLang="zh-CN" sz="3600" i="1" dirty="0">
                <a:solidFill>
                  <a:srgbClr val="800080"/>
                </a:solidFill>
                <a:latin typeface="Arial" panose="020B0604020202020204" pitchFamily="34" charset="0"/>
              </a:rPr>
              <a:t>If - And - Only - If </a:t>
            </a:r>
            <a:r>
              <a:rPr lang="en-US" altLang="zh-CN" sz="3600" dirty="0">
                <a:solidFill>
                  <a:srgbClr val="800080"/>
                </a:solidFill>
                <a:latin typeface="Arial" panose="020B0604020202020204" pitchFamily="34" charset="0"/>
              </a:rPr>
              <a:t>”</a:t>
            </a:r>
            <a:r>
              <a:rPr lang="zh-CN" altLang="en-US" sz="3600" dirty="0">
                <a:solidFill>
                  <a:srgbClr val="800080"/>
                </a:solidFill>
                <a:latin typeface="华文行楷" panose="02010800040101010101" pitchFamily="2" charset="-122"/>
                <a:ea typeface="华文行楷" panose="02010800040101010101" pitchFamily="2" charset="-122"/>
              </a:rPr>
              <a:t>命题</a:t>
            </a:r>
            <a:endParaRPr lang="zh-CN" altLang="en-US" sz="3600" dirty="0">
              <a:solidFill>
                <a:srgbClr val="800080"/>
              </a:solidFill>
              <a:latin typeface="华文行楷" panose="02010800040101010101" pitchFamily="2" charset="-122"/>
              <a:ea typeface="华文行楷" panose="02010800040101010101" pitchFamily="2" charset="-122"/>
            </a:endParaRPr>
          </a:p>
        </p:txBody>
      </p:sp>
      <p:sp>
        <p:nvSpPr>
          <p:cNvPr id="64518" name="Text Box 7"/>
          <p:cNvSpPr txBox="1"/>
          <p:nvPr/>
        </p:nvSpPr>
        <p:spPr>
          <a:xfrm>
            <a:off x="1371600" y="2133600"/>
            <a:ext cx="7010400" cy="26844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120000"/>
              </a:lnSpc>
              <a:spcBef>
                <a:spcPct val="0"/>
              </a:spcBef>
              <a:buClrTx/>
              <a:buSzTx/>
              <a:buFont typeface="Wingdings" panose="05000000000000000000" pitchFamily="2" charset="2"/>
              <a:buChar char="²"/>
            </a:pPr>
            <a:r>
              <a:rPr lang="zh-CN" altLang="en-US" sz="3200" dirty="0">
                <a:solidFill>
                  <a:srgbClr val="333399"/>
                </a:solidFill>
              </a:rPr>
              <a:t> </a:t>
            </a:r>
            <a:r>
              <a:rPr lang="zh-CN" altLang="en-US" sz="3200" dirty="0">
                <a:solidFill>
                  <a:srgbClr val="333399"/>
                </a:solidFill>
                <a:ea typeface="华文行楷" panose="02010800040101010101" pitchFamily="2" charset="-122"/>
              </a:rPr>
              <a:t> 欲证 </a:t>
            </a:r>
            <a:r>
              <a:rPr lang="en-US" altLang="zh-CN" sz="3200" i="1" dirty="0">
                <a:solidFill>
                  <a:srgbClr val="800080"/>
                </a:solidFill>
                <a:latin typeface="Arial" panose="020B0604020202020204" pitchFamily="34" charset="0"/>
                <a:ea typeface="华文行楷" panose="02010800040101010101" pitchFamily="2" charset="-122"/>
              </a:rPr>
              <a:t>A if and only if B</a:t>
            </a:r>
            <a:r>
              <a:rPr lang="en-US" altLang="zh-CN" sz="3200" dirty="0">
                <a:solidFill>
                  <a:srgbClr val="333399"/>
                </a:solidFill>
                <a:ea typeface="华文行楷" panose="02010800040101010101" pitchFamily="2" charset="-122"/>
              </a:rPr>
              <a:t>，</a:t>
            </a:r>
            <a:endParaRPr lang="en-US" altLang="zh-CN" sz="3200" dirty="0">
              <a:solidFill>
                <a:srgbClr val="333399"/>
              </a:solidFill>
              <a:ea typeface="华文行楷" panose="02010800040101010101" pitchFamily="2" charset="-122"/>
            </a:endParaRPr>
          </a:p>
          <a:p>
            <a:pPr marL="0" lvl="0" indent="0" eaLnBrk="1" hangingPunct="1">
              <a:lnSpc>
                <a:spcPct val="120000"/>
              </a:lnSpc>
              <a:spcBef>
                <a:spcPct val="0"/>
              </a:spcBef>
              <a:buClrTx/>
              <a:buSzTx/>
              <a:buFont typeface="Wingdings" panose="05000000000000000000" pitchFamily="2" charset="2"/>
              <a:buChar char=" "/>
            </a:pPr>
            <a:r>
              <a:rPr lang="en-US" altLang="zh-CN" sz="3200" dirty="0">
                <a:solidFill>
                  <a:srgbClr val="333399"/>
                </a:solidFill>
                <a:ea typeface="华文行楷" panose="02010800040101010101" pitchFamily="2" charset="-122"/>
              </a:rPr>
              <a:t>  </a:t>
            </a:r>
            <a:r>
              <a:rPr lang="zh-CN" altLang="en-US" sz="3200" dirty="0">
                <a:solidFill>
                  <a:srgbClr val="333399"/>
                </a:solidFill>
                <a:ea typeface="华文行楷" panose="02010800040101010101" pitchFamily="2" charset="-122"/>
              </a:rPr>
              <a:t>可分别证明如下两个命题：</a:t>
            </a:r>
            <a:endParaRPr lang="zh-CN" altLang="en-US" sz="3200" dirty="0">
              <a:solidFill>
                <a:srgbClr val="333399"/>
              </a:solidFill>
              <a:ea typeface="华文行楷" panose="02010800040101010101" pitchFamily="2" charset="-122"/>
            </a:endParaRPr>
          </a:p>
          <a:p>
            <a:pPr marL="0" lvl="0" indent="0" eaLnBrk="1" hangingPunct="1">
              <a:lnSpc>
                <a:spcPct val="120000"/>
              </a:lnSpc>
              <a:spcBef>
                <a:spcPct val="0"/>
              </a:spcBef>
              <a:buClrTx/>
              <a:buSzTx/>
              <a:buFont typeface="Wingdings" panose="05000000000000000000" pitchFamily="2" charset="2"/>
              <a:buChar char=" "/>
            </a:pPr>
            <a:r>
              <a:rPr lang="zh-CN" altLang="en-US" sz="3200" dirty="0">
                <a:solidFill>
                  <a:srgbClr val="333399"/>
                </a:solidFill>
                <a:ea typeface="华文行楷" panose="02010800040101010101" pitchFamily="2" charset="-122"/>
              </a:rPr>
              <a:t>          </a:t>
            </a:r>
            <a:r>
              <a:rPr lang="zh-CN" altLang="en-US" sz="3200" i="1" dirty="0">
                <a:solidFill>
                  <a:srgbClr val="333399"/>
                </a:solidFill>
                <a:latin typeface="Arial" panose="020B0604020202020204" pitchFamily="34" charset="0"/>
                <a:ea typeface="华文行楷" panose="02010800040101010101" pitchFamily="2" charset="-122"/>
              </a:rPr>
              <a:t>1</a:t>
            </a:r>
            <a:r>
              <a:rPr lang="zh-CN" altLang="en-US" sz="3200" dirty="0">
                <a:solidFill>
                  <a:srgbClr val="333399"/>
                </a:solidFill>
                <a:ea typeface="华文行楷" panose="02010800040101010101" pitchFamily="2" charset="-122"/>
              </a:rPr>
              <a:t>   </a:t>
            </a:r>
            <a:r>
              <a:rPr lang="en-US" altLang="zh-CN" sz="3200" i="1" dirty="0">
                <a:solidFill>
                  <a:srgbClr val="800080"/>
                </a:solidFill>
                <a:latin typeface="Arial" panose="020B0604020202020204" pitchFamily="34" charset="0"/>
                <a:ea typeface="华文行楷" panose="02010800040101010101" pitchFamily="2" charset="-122"/>
              </a:rPr>
              <a:t>if A then B</a:t>
            </a:r>
            <a:r>
              <a:rPr lang="en-US" altLang="zh-CN" sz="3200" dirty="0">
                <a:solidFill>
                  <a:srgbClr val="333399"/>
                </a:solidFill>
                <a:ea typeface="华文行楷" panose="02010800040101010101" pitchFamily="2" charset="-122"/>
              </a:rPr>
              <a:t>，</a:t>
            </a:r>
            <a:endParaRPr lang="en-US" altLang="zh-CN" sz="3200" dirty="0">
              <a:solidFill>
                <a:srgbClr val="333399"/>
              </a:solidFill>
              <a:ea typeface="华文行楷" panose="02010800040101010101" pitchFamily="2" charset="-122"/>
            </a:endParaRPr>
          </a:p>
          <a:p>
            <a:pPr marL="0" lvl="0" indent="0" eaLnBrk="1" hangingPunct="1">
              <a:lnSpc>
                <a:spcPct val="120000"/>
              </a:lnSpc>
              <a:spcBef>
                <a:spcPct val="0"/>
              </a:spcBef>
              <a:buClrTx/>
              <a:buSzTx/>
              <a:buFont typeface="Wingdings" panose="05000000000000000000" pitchFamily="2" charset="2"/>
              <a:buChar char=" "/>
            </a:pPr>
            <a:r>
              <a:rPr lang="en-US" altLang="zh-CN" sz="3200" dirty="0">
                <a:solidFill>
                  <a:srgbClr val="333399"/>
                </a:solidFill>
                <a:ea typeface="华文行楷" panose="02010800040101010101" pitchFamily="2" charset="-122"/>
              </a:rPr>
              <a:t>          </a:t>
            </a:r>
            <a:r>
              <a:rPr lang="en-US" altLang="zh-CN" sz="3200" i="1" dirty="0">
                <a:solidFill>
                  <a:srgbClr val="333399"/>
                </a:solidFill>
                <a:latin typeface="Arial" panose="020B0604020202020204" pitchFamily="34" charset="0"/>
                <a:ea typeface="华文行楷" panose="02010800040101010101" pitchFamily="2" charset="-122"/>
              </a:rPr>
              <a:t>2</a:t>
            </a:r>
            <a:r>
              <a:rPr lang="en-US" altLang="zh-CN" sz="3200" dirty="0">
                <a:solidFill>
                  <a:srgbClr val="333399"/>
                </a:solidFill>
                <a:ea typeface="华文行楷" panose="02010800040101010101" pitchFamily="2" charset="-122"/>
              </a:rPr>
              <a:t>   </a:t>
            </a:r>
            <a:r>
              <a:rPr lang="en-US" altLang="zh-CN" sz="3200" i="1" dirty="0">
                <a:solidFill>
                  <a:srgbClr val="800080"/>
                </a:solidFill>
                <a:latin typeface="Arial" panose="020B0604020202020204" pitchFamily="34" charset="0"/>
                <a:ea typeface="华文行楷" panose="02010800040101010101" pitchFamily="2" charset="-122"/>
              </a:rPr>
              <a:t>if B then A</a:t>
            </a:r>
            <a:r>
              <a:rPr lang="en-US" altLang="zh-CN" sz="3200" dirty="0">
                <a:solidFill>
                  <a:srgbClr val="333399"/>
                </a:solidFill>
                <a:ea typeface="华文行楷" panose="02010800040101010101" pitchFamily="2" charset="-122"/>
              </a:rPr>
              <a:t>.</a:t>
            </a:r>
            <a:endParaRPr lang="en-US" altLang="zh-CN" sz="3200" dirty="0">
              <a:solidFill>
                <a:srgbClr val="333399"/>
              </a:solidFill>
              <a:ea typeface="华文行楷" panose="02010800040101010101" pitchFamily="2" charset="-122"/>
            </a:endParaRPr>
          </a:p>
          <a:p>
            <a:pPr marL="0" lvl="0" indent="0" eaLnBrk="1" hangingPunct="1">
              <a:lnSpc>
                <a:spcPct val="120000"/>
              </a:lnSpc>
              <a:spcBef>
                <a:spcPct val="0"/>
              </a:spcBef>
              <a:buClrTx/>
              <a:buSzTx/>
              <a:buFont typeface="Wingdings" panose="05000000000000000000" pitchFamily="2" charset="2"/>
              <a:buChar char=" "/>
            </a:pPr>
            <a:r>
              <a:rPr lang="en-US" altLang="zh-CN" sz="1400" dirty="0">
                <a:solidFill>
                  <a:srgbClr val="333399"/>
                </a:solidFill>
              </a:rPr>
              <a:t> </a:t>
            </a:r>
            <a:endParaRPr lang="en-US" altLang="zh-CN" sz="1400" dirty="0">
              <a:solidFill>
                <a:srgbClr val="333399"/>
              </a:solidFill>
            </a:endParaRPr>
          </a:p>
        </p:txBody>
      </p:sp>
    </p:spTree>
  </p:cSld>
  <p:clrMapOvr>
    <a:masterClrMapping/>
  </p:clrMapOvr>
  <p:transition spd="med" advClick="0">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5539"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5540"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5541" name="Rectangle 6"/>
          <p:cNvSpPr/>
          <p:nvPr/>
        </p:nvSpPr>
        <p:spPr>
          <a:xfrm>
            <a:off x="914400" y="609600"/>
            <a:ext cx="8001000" cy="5334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90000"/>
              </a:lnSpc>
              <a:spcBef>
                <a:spcPct val="0"/>
              </a:spcBef>
              <a:buClrTx/>
              <a:buSzTx/>
              <a:buFontTx/>
              <a:buNone/>
            </a:pPr>
            <a:r>
              <a:rPr lang="zh-CN" altLang="en-US" sz="4000" dirty="0">
                <a:solidFill>
                  <a:srgbClr val="800080"/>
                </a:solidFill>
                <a:latin typeface="华文行楷" panose="02010800040101010101" pitchFamily="2" charset="-122"/>
                <a:ea typeface="华文行楷" panose="02010800040101010101" pitchFamily="2" charset="-122"/>
              </a:rPr>
              <a:t>有关集合的命题</a:t>
            </a:r>
            <a:endParaRPr lang="zh-CN" altLang="en-US" sz="4000" dirty="0">
              <a:solidFill>
                <a:srgbClr val="800080"/>
              </a:solidFill>
              <a:latin typeface="华文行楷" panose="02010800040101010101" pitchFamily="2" charset="-122"/>
              <a:ea typeface="华文行楷" panose="02010800040101010101" pitchFamily="2" charset="-122"/>
            </a:endParaRPr>
          </a:p>
        </p:txBody>
      </p:sp>
      <p:sp>
        <p:nvSpPr>
          <p:cNvPr id="65542" name="Text Box 7"/>
          <p:cNvSpPr txBox="1"/>
          <p:nvPr/>
        </p:nvSpPr>
        <p:spPr>
          <a:xfrm>
            <a:off x="762000" y="1524000"/>
            <a:ext cx="7543800" cy="4416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0"/>
              </a:spcBef>
              <a:buClrTx/>
              <a:buSzTx/>
              <a:buFontTx/>
              <a:buNone/>
            </a:pPr>
            <a:r>
              <a:rPr lang="zh-CN" altLang="en-US" sz="3200" dirty="0">
                <a:solidFill>
                  <a:srgbClr val="333399"/>
                </a:solidFill>
                <a:ea typeface="华文行楷" panose="02010800040101010101" pitchFamily="2" charset="-122"/>
              </a:rPr>
              <a:t>      设 </a:t>
            </a:r>
            <a:r>
              <a:rPr lang="en-US" altLang="zh-CN" sz="3200" i="1" dirty="0">
                <a:solidFill>
                  <a:srgbClr val="333399"/>
                </a:solidFill>
                <a:latin typeface="Arial" panose="020B0604020202020204" pitchFamily="34" charset="0"/>
                <a:ea typeface="华文行楷" panose="02010800040101010101" pitchFamily="2" charset="-122"/>
              </a:rPr>
              <a:t>R, S </a:t>
            </a:r>
            <a:r>
              <a:rPr lang="zh-CN" altLang="en-US" sz="3200" dirty="0">
                <a:solidFill>
                  <a:srgbClr val="333399"/>
                </a:solidFill>
                <a:ea typeface="华文行楷" panose="02010800040101010101" pitchFamily="2" charset="-122"/>
              </a:rPr>
              <a:t>为集合.</a:t>
            </a:r>
            <a:endParaRPr lang="zh-CN" altLang="en-US" sz="3200" dirty="0">
              <a:solidFill>
                <a:srgbClr val="333399"/>
              </a:solidFill>
              <a:ea typeface="华文行楷" panose="02010800040101010101" pitchFamily="2" charset="-122"/>
            </a:endParaRPr>
          </a:p>
          <a:p>
            <a:pPr marL="0" lvl="0" indent="0" eaLnBrk="1" hangingPunct="1">
              <a:spcBef>
                <a:spcPct val="0"/>
              </a:spcBef>
              <a:buClrTx/>
              <a:buSzTx/>
              <a:buFont typeface="Wingdings" panose="05000000000000000000" pitchFamily="2" charset="2"/>
              <a:buChar char=" "/>
            </a:pPr>
            <a:r>
              <a:rPr lang="zh-CN" altLang="en-US" sz="1400" dirty="0">
                <a:solidFill>
                  <a:srgbClr val="333399"/>
                </a:solidFill>
              </a:rPr>
              <a:t> </a:t>
            </a:r>
            <a:endParaRPr lang="zh-CN" altLang="en-US" sz="1400" dirty="0">
              <a:solidFill>
                <a:srgbClr val="333399"/>
              </a:solidFill>
            </a:endParaRPr>
          </a:p>
          <a:p>
            <a:pPr marL="0" lvl="0" indent="0" eaLnBrk="1" hangingPunct="1">
              <a:spcBef>
                <a:spcPct val="0"/>
              </a:spcBef>
              <a:buClrTx/>
              <a:buSzTx/>
              <a:buFont typeface="Wingdings" panose="05000000000000000000" pitchFamily="2" charset="2"/>
              <a:buChar char="²"/>
            </a:pPr>
            <a:r>
              <a:rPr lang="zh-CN" altLang="en-US" sz="3200" dirty="0">
                <a:solidFill>
                  <a:srgbClr val="333399"/>
                </a:solidFill>
                <a:ea typeface="华文行楷" panose="02010800040101010101" pitchFamily="2" charset="-122"/>
              </a:rPr>
              <a:t>   欲证 </a:t>
            </a:r>
            <a:r>
              <a:rPr lang="en-US" altLang="zh-CN" sz="3200" i="1" dirty="0">
                <a:solidFill>
                  <a:srgbClr val="800080"/>
                </a:solidFill>
                <a:latin typeface="Arial" panose="020B0604020202020204" pitchFamily="34" charset="0"/>
                <a:ea typeface="华文行楷" panose="02010800040101010101" pitchFamily="2" charset="-122"/>
              </a:rPr>
              <a:t>R </a:t>
            </a:r>
            <a:r>
              <a:rPr lang="en-US" altLang="zh-CN" sz="3200" dirty="0">
                <a:solidFill>
                  <a:srgbClr val="800080"/>
                </a:solidFill>
                <a:latin typeface="Arial" panose="020B0604020202020204" pitchFamily="34" charset="0"/>
                <a:ea typeface="华文行楷" panose="02010800040101010101" pitchFamily="2" charset="-122"/>
                <a:sym typeface="Symbol" panose="05050102010706020507" pitchFamily="18" charset="2"/>
              </a:rPr>
              <a:t></a:t>
            </a:r>
            <a:r>
              <a:rPr lang="en-US" altLang="zh-CN" sz="3200" i="1" dirty="0">
                <a:solidFill>
                  <a:srgbClr val="800080"/>
                </a:solidFill>
                <a:latin typeface="Arial" panose="020B0604020202020204" pitchFamily="34" charset="0"/>
                <a:ea typeface="华文行楷" panose="02010800040101010101" pitchFamily="2" charset="-122"/>
              </a:rPr>
              <a:t> S</a:t>
            </a:r>
            <a:r>
              <a:rPr lang="en-US" altLang="zh-CN" sz="3200" dirty="0">
                <a:solidFill>
                  <a:srgbClr val="333399"/>
                </a:solidFill>
                <a:ea typeface="华文行楷" panose="02010800040101010101" pitchFamily="2" charset="-122"/>
              </a:rPr>
              <a:t>，</a:t>
            </a:r>
            <a:endParaRPr lang="en-US" altLang="zh-CN" sz="3200" dirty="0">
              <a:solidFill>
                <a:srgbClr val="333399"/>
              </a:solidFill>
              <a:ea typeface="华文行楷" panose="02010800040101010101" pitchFamily="2" charset="-122"/>
            </a:endParaRPr>
          </a:p>
          <a:p>
            <a:pPr marL="0" lvl="0" indent="0" eaLnBrk="1" hangingPunct="1">
              <a:spcBef>
                <a:spcPct val="0"/>
              </a:spcBef>
              <a:buClrTx/>
              <a:buSzTx/>
              <a:buFont typeface="Wingdings" panose="05000000000000000000" pitchFamily="2" charset="2"/>
              <a:buChar char=" "/>
            </a:pPr>
            <a:r>
              <a:rPr lang="en-US" altLang="zh-CN" sz="3200" dirty="0">
                <a:solidFill>
                  <a:srgbClr val="333399"/>
                </a:solidFill>
                <a:ea typeface="华文行楷" panose="02010800040101010101" pitchFamily="2" charset="-122"/>
              </a:rPr>
              <a:t>   </a:t>
            </a:r>
            <a:r>
              <a:rPr lang="zh-CN" altLang="en-US" sz="3200" dirty="0">
                <a:solidFill>
                  <a:srgbClr val="333399"/>
                </a:solidFill>
                <a:ea typeface="华文行楷" panose="02010800040101010101" pitchFamily="2" charset="-122"/>
              </a:rPr>
              <a:t>可证明如下命题：</a:t>
            </a:r>
            <a:endParaRPr lang="zh-CN" altLang="en-US" sz="3200" dirty="0">
              <a:solidFill>
                <a:srgbClr val="333399"/>
              </a:solidFill>
              <a:ea typeface="华文行楷" panose="02010800040101010101" pitchFamily="2" charset="-122"/>
            </a:endParaRPr>
          </a:p>
          <a:p>
            <a:pPr marL="0" lvl="0" indent="0" eaLnBrk="1" hangingPunct="1">
              <a:spcBef>
                <a:spcPct val="0"/>
              </a:spcBef>
              <a:buClrTx/>
              <a:buSzTx/>
              <a:buFont typeface="Wingdings" panose="05000000000000000000" pitchFamily="2" charset="2"/>
              <a:buChar char=" "/>
            </a:pPr>
            <a:r>
              <a:rPr lang="zh-CN" altLang="en-US" sz="3200" dirty="0">
                <a:solidFill>
                  <a:srgbClr val="333399"/>
                </a:solidFill>
                <a:ea typeface="华文行楷" panose="02010800040101010101" pitchFamily="2" charset="-122"/>
              </a:rPr>
              <a:t>            </a:t>
            </a:r>
            <a:r>
              <a:rPr lang="en-US" altLang="zh-CN" sz="3200" i="1" dirty="0">
                <a:solidFill>
                  <a:srgbClr val="800080"/>
                </a:solidFill>
                <a:latin typeface="Arial" panose="020B0604020202020204" pitchFamily="34" charset="0"/>
                <a:ea typeface="华文行楷" panose="02010800040101010101" pitchFamily="2" charset="-122"/>
              </a:rPr>
              <a:t>if   x</a:t>
            </a:r>
            <a:r>
              <a:rPr lang="en-US" altLang="zh-CN" dirty="0">
                <a:solidFill>
                  <a:srgbClr val="800080"/>
                </a:solidFill>
                <a:latin typeface="Arial" panose="020B0604020202020204" pitchFamily="34" charset="0"/>
                <a:ea typeface="华文行楷" panose="02010800040101010101" pitchFamily="2" charset="-122"/>
                <a:sym typeface="Symbol" panose="05050102010706020507" pitchFamily="18" charset="2"/>
              </a:rPr>
              <a:t></a:t>
            </a:r>
            <a:r>
              <a:rPr lang="en-US" altLang="zh-CN" sz="3200" i="1" dirty="0">
                <a:solidFill>
                  <a:srgbClr val="800080"/>
                </a:solidFill>
                <a:latin typeface="Arial" panose="020B0604020202020204" pitchFamily="34" charset="0"/>
                <a:ea typeface="华文行楷" panose="02010800040101010101" pitchFamily="2" charset="-122"/>
              </a:rPr>
              <a:t>R   then   x</a:t>
            </a:r>
            <a:r>
              <a:rPr lang="en-US" altLang="zh-CN" dirty="0">
                <a:solidFill>
                  <a:srgbClr val="800080"/>
                </a:solidFill>
                <a:latin typeface="Arial" panose="020B0604020202020204" pitchFamily="34" charset="0"/>
                <a:ea typeface="华文行楷" panose="02010800040101010101" pitchFamily="2" charset="-122"/>
                <a:sym typeface="Symbol" panose="05050102010706020507" pitchFamily="18" charset="2"/>
              </a:rPr>
              <a:t></a:t>
            </a:r>
            <a:r>
              <a:rPr lang="en-US" altLang="zh-CN" sz="3200" i="1" dirty="0">
                <a:solidFill>
                  <a:srgbClr val="800080"/>
                </a:solidFill>
                <a:latin typeface="Arial" panose="020B0604020202020204" pitchFamily="34" charset="0"/>
                <a:ea typeface="华文行楷" panose="02010800040101010101" pitchFamily="2" charset="-122"/>
              </a:rPr>
              <a:t>S</a:t>
            </a:r>
            <a:endParaRPr lang="en-US" altLang="zh-CN" sz="3200" dirty="0">
              <a:solidFill>
                <a:srgbClr val="333399"/>
              </a:solidFill>
              <a:ea typeface="华文行楷" panose="02010800040101010101" pitchFamily="2" charset="-122"/>
            </a:endParaRPr>
          </a:p>
          <a:p>
            <a:pPr marL="0" lvl="0" indent="0" eaLnBrk="1" hangingPunct="1">
              <a:spcBef>
                <a:spcPct val="0"/>
              </a:spcBef>
              <a:buClrTx/>
              <a:buSzTx/>
              <a:buFont typeface="Wingdings" panose="05000000000000000000" pitchFamily="2" charset="2"/>
              <a:buChar char=" "/>
            </a:pPr>
            <a:r>
              <a:rPr lang="en-US" altLang="zh-CN" sz="1400" dirty="0">
                <a:solidFill>
                  <a:srgbClr val="333399"/>
                </a:solidFill>
              </a:rPr>
              <a:t> </a:t>
            </a:r>
            <a:endParaRPr lang="en-US" altLang="zh-CN" sz="1400" dirty="0">
              <a:solidFill>
                <a:srgbClr val="333399"/>
              </a:solidFill>
            </a:endParaRPr>
          </a:p>
          <a:p>
            <a:pPr marL="0" lvl="0" indent="0" eaLnBrk="1" hangingPunct="1">
              <a:spcBef>
                <a:spcPct val="0"/>
              </a:spcBef>
              <a:buClrTx/>
              <a:buSzTx/>
              <a:buFont typeface="Wingdings" panose="05000000000000000000" pitchFamily="2" charset="2"/>
              <a:buChar char="²"/>
            </a:pPr>
            <a:r>
              <a:rPr lang="en-US" altLang="zh-CN" sz="3200" dirty="0">
                <a:solidFill>
                  <a:srgbClr val="333399"/>
                </a:solidFill>
                <a:ea typeface="华文行楷" panose="02010800040101010101" pitchFamily="2" charset="-122"/>
              </a:rPr>
              <a:t>   </a:t>
            </a:r>
            <a:r>
              <a:rPr lang="zh-CN" altLang="en-US" sz="3200" dirty="0">
                <a:solidFill>
                  <a:srgbClr val="333399"/>
                </a:solidFill>
                <a:ea typeface="华文行楷" panose="02010800040101010101" pitchFamily="2" charset="-122"/>
              </a:rPr>
              <a:t>欲证 </a:t>
            </a:r>
            <a:r>
              <a:rPr lang="en-US" altLang="zh-CN" sz="3200" i="1" dirty="0">
                <a:solidFill>
                  <a:srgbClr val="800080"/>
                </a:solidFill>
                <a:latin typeface="Arial" panose="020B0604020202020204" pitchFamily="34" charset="0"/>
                <a:ea typeface="华文行楷" panose="02010800040101010101" pitchFamily="2" charset="-122"/>
              </a:rPr>
              <a:t>R </a:t>
            </a:r>
            <a:r>
              <a:rPr lang="en-US" altLang="zh-CN" sz="3200" dirty="0">
                <a:solidFill>
                  <a:srgbClr val="800080"/>
                </a:solidFill>
                <a:latin typeface="Arial" panose="020B0604020202020204" pitchFamily="34" charset="0"/>
                <a:ea typeface="华文行楷" panose="02010800040101010101" pitchFamily="2" charset="-122"/>
                <a:sym typeface="Symbol" panose="05050102010706020507" pitchFamily="18" charset="2"/>
              </a:rPr>
              <a:t>=</a:t>
            </a:r>
            <a:r>
              <a:rPr lang="en-US" altLang="zh-CN" sz="3200" i="1" dirty="0">
                <a:solidFill>
                  <a:srgbClr val="800080"/>
                </a:solidFill>
                <a:latin typeface="Arial" panose="020B0604020202020204" pitchFamily="34" charset="0"/>
                <a:ea typeface="华文行楷" panose="02010800040101010101" pitchFamily="2" charset="-122"/>
              </a:rPr>
              <a:t> S</a:t>
            </a:r>
            <a:r>
              <a:rPr lang="en-US" altLang="zh-CN" sz="3200" dirty="0">
                <a:solidFill>
                  <a:srgbClr val="333399"/>
                </a:solidFill>
                <a:ea typeface="华文行楷" panose="02010800040101010101" pitchFamily="2" charset="-122"/>
              </a:rPr>
              <a:t>，</a:t>
            </a:r>
            <a:endParaRPr lang="en-US" altLang="zh-CN" sz="3200" dirty="0">
              <a:solidFill>
                <a:srgbClr val="333399"/>
              </a:solidFill>
              <a:ea typeface="华文行楷" panose="02010800040101010101" pitchFamily="2" charset="-122"/>
            </a:endParaRPr>
          </a:p>
          <a:p>
            <a:pPr marL="0" lvl="0" indent="0" eaLnBrk="1" hangingPunct="1">
              <a:spcBef>
                <a:spcPct val="0"/>
              </a:spcBef>
              <a:buClrTx/>
              <a:buSzTx/>
              <a:buFont typeface="Wingdings" panose="05000000000000000000" pitchFamily="2" charset="2"/>
              <a:buChar char=" "/>
            </a:pPr>
            <a:r>
              <a:rPr lang="en-US" altLang="zh-CN" sz="3200" dirty="0">
                <a:solidFill>
                  <a:srgbClr val="333399"/>
                </a:solidFill>
                <a:ea typeface="华文行楷" panose="02010800040101010101" pitchFamily="2" charset="-122"/>
              </a:rPr>
              <a:t>   </a:t>
            </a:r>
            <a:r>
              <a:rPr lang="zh-CN" altLang="en-US" sz="3200" dirty="0">
                <a:solidFill>
                  <a:srgbClr val="333399"/>
                </a:solidFill>
                <a:ea typeface="华文行楷" panose="02010800040101010101" pitchFamily="2" charset="-122"/>
              </a:rPr>
              <a:t>可分别证明如下两个命题：</a:t>
            </a:r>
            <a:endParaRPr lang="zh-CN" altLang="en-US" sz="3200" dirty="0">
              <a:solidFill>
                <a:srgbClr val="333399"/>
              </a:solidFill>
              <a:ea typeface="华文行楷" panose="02010800040101010101" pitchFamily="2" charset="-122"/>
            </a:endParaRPr>
          </a:p>
          <a:p>
            <a:pPr marL="0" lvl="0" indent="0" eaLnBrk="1" hangingPunct="1">
              <a:spcBef>
                <a:spcPct val="0"/>
              </a:spcBef>
              <a:buClrTx/>
              <a:buSzTx/>
              <a:buFont typeface="Wingdings" panose="05000000000000000000" pitchFamily="2" charset="2"/>
              <a:buChar char=" "/>
            </a:pPr>
            <a:r>
              <a:rPr lang="zh-CN" altLang="en-US" sz="3200" dirty="0">
                <a:solidFill>
                  <a:srgbClr val="333399"/>
                </a:solidFill>
                <a:ea typeface="华文行楷" panose="02010800040101010101" pitchFamily="2" charset="-122"/>
              </a:rPr>
              <a:t>          </a:t>
            </a:r>
            <a:r>
              <a:rPr lang="zh-CN" altLang="en-US" sz="3200" i="1" dirty="0">
                <a:solidFill>
                  <a:srgbClr val="333399"/>
                </a:solidFill>
                <a:latin typeface="Arial" panose="020B0604020202020204" pitchFamily="34" charset="0"/>
                <a:ea typeface="华文行楷" panose="02010800040101010101" pitchFamily="2" charset="-122"/>
              </a:rPr>
              <a:t>1</a:t>
            </a:r>
            <a:r>
              <a:rPr lang="zh-CN" altLang="en-US" sz="3200" dirty="0">
                <a:solidFill>
                  <a:srgbClr val="333399"/>
                </a:solidFill>
                <a:ea typeface="华文行楷" panose="02010800040101010101" pitchFamily="2" charset="-122"/>
              </a:rPr>
              <a:t>     </a:t>
            </a:r>
            <a:r>
              <a:rPr lang="en-US" altLang="zh-CN" sz="3200" i="1" dirty="0">
                <a:solidFill>
                  <a:srgbClr val="800080"/>
                </a:solidFill>
                <a:latin typeface="Arial" panose="020B0604020202020204" pitchFamily="34" charset="0"/>
                <a:ea typeface="华文行楷" panose="02010800040101010101" pitchFamily="2" charset="-122"/>
              </a:rPr>
              <a:t>if   x</a:t>
            </a:r>
            <a:r>
              <a:rPr lang="en-US" altLang="zh-CN" dirty="0">
                <a:solidFill>
                  <a:srgbClr val="800080"/>
                </a:solidFill>
                <a:latin typeface="Arial" panose="020B0604020202020204" pitchFamily="34" charset="0"/>
                <a:ea typeface="华文行楷" panose="02010800040101010101" pitchFamily="2" charset="-122"/>
                <a:sym typeface="Symbol" panose="05050102010706020507" pitchFamily="18" charset="2"/>
              </a:rPr>
              <a:t></a:t>
            </a:r>
            <a:r>
              <a:rPr lang="en-US" altLang="zh-CN" sz="3200" i="1" dirty="0">
                <a:solidFill>
                  <a:srgbClr val="800080"/>
                </a:solidFill>
                <a:latin typeface="Arial" panose="020B0604020202020204" pitchFamily="34" charset="0"/>
                <a:ea typeface="华文行楷" panose="02010800040101010101" pitchFamily="2" charset="-122"/>
              </a:rPr>
              <a:t>R   then   x</a:t>
            </a:r>
            <a:r>
              <a:rPr lang="en-US" altLang="zh-CN" dirty="0">
                <a:solidFill>
                  <a:srgbClr val="800080"/>
                </a:solidFill>
                <a:latin typeface="Arial" panose="020B0604020202020204" pitchFamily="34" charset="0"/>
                <a:ea typeface="华文行楷" panose="02010800040101010101" pitchFamily="2" charset="-122"/>
                <a:sym typeface="Symbol" panose="05050102010706020507" pitchFamily="18" charset="2"/>
              </a:rPr>
              <a:t></a:t>
            </a:r>
            <a:r>
              <a:rPr lang="en-US" altLang="zh-CN" sz="3200" i="1" dirty="0">
                <a:solidFill>
                  <a:srgbClr val="800080"/>
                </a:solidFill>
                <a:latin typeface="Arial" panose="020B0604020202020204" pitchFamily="34" charset="0"/>
                <a:ea typeface="华文行楷" panose="02010800040101010101" pitchFamily="2" charset="-122"/>
              </a:rPr>
              <a:t>S </a:t>
            </a:r>
            <a:endParaRPr lang="en-US" altLang="zh-CN" sz="3200" dirty="0">
              <a:solidFill>
                <a:srgbClr val="333399"/>
              </a:solidFill>
              <a:ea typeface="华文行楷" panose="02010800040101010101" pitchFamily="2" charset="-122"/>
            </a:endParaRPr>
          </a:p>
          <a:p>
            <a:pPr marL="0" lvl="0" indent="0" eaLnBrk="1" hangingPunct="1">
              <a:spcBef>
                <a:spcPct val="0"/>
              </a:spcBef>
              <a:buClrTx/>
              <a:buSzTx/>
              <a:buFont typeface="Wingdings" panose="05000000000000000000" pitchFamily="2" charset="2"/>
              <a:buChar char=" "/>
            </a:pPr>
            <a:r>
              <a:rPr lang="en-US" altLang="zh-CN" sz="3200" dirty="0">
                <a:solidFill>
                  <a:srgbClr val="333399"/>
                </a:solidFill>
                <a:ea typeface="华文行楷" panose="02010800040101010101" pitchFamily="2" charset="-122"/>
              </a:rPr>
              <a:t>          </a:t>
            </a:r>
            <a:r>
              <a:rPr lang="en-US" altLang="zh-CN" sz="3200" i="1" dirty="0">
                <a:solidFill>
                  <a:srgbClr val="333399"/>
                </a:solidFill>
                <a:latin typeface="Arial" panose="020B0604020202020204" pitchFamily="34" charset="0"/>
                <a:ea typeface="华文行楷" panose="02010800040101010101" pitchFamily="2" charset="-122"/>
              </a:rPr>
              <a:t>2</a:t>
            </a:r>
            <a:r>
              <a:rPr lang="en-US" altLang="zh-CN" sz="3200" dirty="0">
                <a:solidFill>
                  <a:srgbClr val="333399"/>
                </a:solidFill>
                <a:ea typeface="华文行楷" panose="02010800040101010101" pitchFamily="2" charset="-122"/>
              </a:rPr>
              <a:t>     </a:t>
            </a:r>
            <a:r>
              <a:rPr lang="en-US" altLang="zh-CN" sz="3200" i="1" dirty="0">
                <a:solidFill>
                  <a:srgbClr val="800080"/>
                </a:solidFill>
                <a:latin typeface="Arial" panose="020B0604020202020204" pitchFamily="34" charset="0"/>
                <a:ea typeface="华文行楷" panose="02010800040101010101" pitchFamily="2" charset="-122"/>
              </a:rPr>
              <a:t>if   x</a:t>
            </a:r>
            <a:r>
              <a:rPr lang="en-US" altLang="zh-CN" dirty="0">
                <a:solidFill>
                  <a:srgbClr val="800080"/>
                </a:solidFill>
                <a:latin typeface="Arial" panose="020B0604020202020204" pitchFamily="34" charset="0"/>
                <a:ea typeface="华文行楷" panose="02010800040101010101" pitchFamily="2" charset="-122"/>
                <a:sym typeface="Symbol" panose="05050102010706020507" pitchFamily="18" charset="2"/>
              </a:rPr>
              <a:t></a:t>
            </a:r>
            <a:r>
              <a:rPr lang="en-US" altLang="zh-CN" sz="3200" i="1" dirty="0">
                <a:solidFill>
                  <a:srgbClr val="800080"/>
                </a:solidFill>
                <a:latin typeface="Arial" panose="020B0604020202020204" pitchFamily="34" charset="0"/>
                <a:ea typeface="华文行楷" panose="02010800040101010101" pitchFamily="2" charset="-122"/>
              </a:rPr>
              <a:t>S   then   x</a:t>
            </a:r>
            <a:r>
              <a:rPr lang="en-US" altLang="zh-CN" dirty="0">
                <a:solidFill>
                  <a:srgbClr val="800080"/>
                </a:solidFill>
                <a:latin typeface="Arial" panose="020B0604020202020204" pitchFamily="34" charset="0"/>
                <a:ea typeface="华文行楷" panose="02010800040101010101" pitchFamily="2" charset="-122"/>
                <a:sym typeface="Symbol" panose="05050102010706020507" pitchFamily="18" charset="2"/>
              </a:rPr>
              <a:t></a:t>
            </a:r>
            <a:r>
              <a:rPr lang="en-US" altLang="zh-CN" sz="3200" i="1" dirty="0">
                <a:solidFill>
                  <a:srgbClr val="800080"/>
                </a:solidFill>
                <a:latin typeface="Arial" panose="020B0604020202020204" pitchFamily="34" charset="0"/>
                <a:ea typeface="华文行楷" panose="02010800040101010101" pitchFamily="2" charset="-122"/>
              </a:rPr>
              <a:t>R</a:t>
            </a:r>
            <a:endParaRPr lang="en-US" altLang="zh-CN" sz="3200" i="1" dirty="0">
              <a:solidFill>
                <a:srgbClr val="800080"/>
              </a:solidFill>
              <a:latin typeface="Arial" panose="020B0604020202020204" pitchFamily="34" charset="0"/>
              <a:ea typeface="华文行楷" panose="02010800040101010101" pitchFamily="2" charset="-122"/>
            </a:endParaRPr>
          </a:p>
        </p:txBody>
      </p:sp>
    </p:spTree>
  </p:cSld>
  <p:clrMapOvr>
    <a:masterClrMapping/>
  </p:clrMapOvr>
  <p:transition spd="med" advClick="0">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6563"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6564"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6565" name="Rectangle 6"/>
          <p:cNvSpPr/>
          <p:nvPr/>
        </p:nvSpPr>
        <p:spPr>
          <a:xfrm>
            <a:off x="838200" y="457200"/>
            <a:ext cx="8001000" cy="5334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90000"/>
              </a:lnSpc>
              <a:spcBef>
                <a:spcPct val="0"/>
              </a:spcBef>
              <a:buClrTx/>
              <a:buSzTx/>
              <a:buFontTx/>
              <a:buNone/>
            </a:pPr>
            <a:r>
              <a:rPr lang="zh-CN" altLang="en-US" sz="4000" dirty="0">
                <a:solidFill>
                  <a:srgbClr val="800080"/>
                </a:solidFill>
                <a:latin typeface="华文行楷" panose="02010800040101010101" pitchFamily="2" charset="-122"/>
                <a:ea typeface="华文行楷" panose="02010800040101010101" pitchFamily="2" charset="-122"/>
              </a:rPr>
              <a:t>原命题的逆否命题</a:t>
            </a:r>
            <a:endParaRPr lang="zh-CN" altLang="en-US" sz="4000" dirty="0">
              <a:solidFill>
                <a:srgbClr val="800080"/>
              </a:solidFill>
              <a:latin typeface="华文行楷" panose="02010800040101010101" pitchFamily="2" charset="-122"/>
              <a:ea typeface="华文行楷" panose="02010800040101010101" pitchFamily="2" charset="-122"/>
            </a:endParaRPr>
          </a:p>
        </p:txBody>
      </p:sp>
      <p:sp>
        <p:nvSpPr>
          <p:cNvPr id="66566" name="Text Box 7"/>
          <p:cNvSpPr txBox="1"/>
          <p:nvPr/>
        </p:nvSpPr>
        <p:spPr>
          <a:xfrm>
            <a:off x="0" y="1600200"/>
            <a:ext cx="9144000" cy="36798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120000"/>
              </a:lnSpc>
              <a:spcBef>
                <a:spcPct val="0"/>
              </a:spcBef>
              <a:buClrTx/>
              <a:buSzTx/>
              <a:buFontTx/>
              <a:buNone/>
            </a:pPr>
            <a:r>
              <a:rPr lang="zh-CN" altLang="en-US" sz="3600" dirty="0">
                <a:solidFill>
                  <a:srgbClr val="333399"/>
                </a:solidFill>
                <a:latin typeface="Arial" panose="020B0604020202020204" pitchFamily="34" charset="0"/>
              </a:rPr>
              <a:t>    有时，证明原命题的逆否(</a:t>
            </a:r>
            <a:r>
              <a:rPr lang="en-US" altLang="zh-CN" sz="3600" i="1" dirty="0">
                <a:solidFill>
                  <a:srgbClr val="333399"/>
                </a:solidFill>
                <a:latin typeface="Arial" panose="020B0604020202020204" pitchFamily="34" charset="0"/>
              </a:rPr>
              <a:t>contrapositive</a:t>
            </a:r>
            <a:r>
              <a:rPr lang="en-US" altLang="zh-CN" sz="3600" dirty="0">
                <a:solidFill>
                  <a:srgbClr val="333399"/>
                </a:solidFill>
                <a:latin typeface="Arial" panose="020B0604020202020204" pitchFamily="34" charset="0"/>
              </a:rPr>
              <a:t>) </a:t>
            </a:r>
            <a:r>
              <a:rPr lang="zh-CN" altLang="en-US" sz="3600" dirty="0">
                <a:solidFill>
                  <a:srgbClr val="333399"/>
                </a:solidFill>
                <a:latin typeface="Arial" panose="020B0604020202020204" pitchFamily="34" charset="0"/>
              </a:rPr>
              <a:t>命题更加方便.</a:t>
            </a:r>
            <a:endParaRPr lang="zh-CN" altLang="en-US" sz="3600" dirty="0">
              <a:solidFill>
                <a:srgbClr val="333399"/>
              </a:solidFill>
              <a:latin typeface="Arial" panose="020B0604020202020204" pitchFamily="34" charset="0"/>
            </a:endParaRPr>
          </a:p>
          <a:p>
            <a:pPr marL="0" lvl="0" indent="0" eaLnBrk="1" hangingPunct="1">
              <a:lnSpc>
                <a:spcPct val="120000"/>
              </a:lnSpc>
              <a:spcBef>
                <a:spcPct val="0"/>
              </a:spcBef>
              <a:buClrTx/>
              <a:buSzTx/>
              <a:buFont typeface="Wingdings" panose="05000000000000000000" pitchFamily="2" charset="2"/>
              <a:buChar char=" "/>
            </a:pPr>
            <a:r>
              <a:rPr lang="zh-CN" altLang="en-US" sz="1600" dirty="0">
                <a:solidFill>
                  <a:srgbClr val="333399"/>
                </a:solidFill>
              </a:rPr>
              <a:t> </a:t>
            </a:r>
            <a:endParaRPr lang="zh-CN" altLang="en-US" sz="1600" dirty="0">
              <a:solidFill>
                <a:srgbClr val="333399"/>
              </a:solidFill>
            </a:endParaRPr>
          </a:p>
          <a:p>
            <a:pPr marL="0" lvl="0" indent="0" eaLnBrk="1" hangingPunct="1">
              <a:lnSpc>
                <a:spcPct val="120000"/>
              </a:lnSpc>
              <a:spcBef>
                <a:spcPct val="0"/>
              </a:spcBef>
              <a:buClrTx/>
              <a:buSzTx/>
              <a:buFont typeface="Wingdings" panose="05000000000000000000" pitchFamily="2" charset="2"/>
              <a:buChar char="²"/>
            </a:pPr>
            <a:r>
              <a:rPr lang="zh-CN" altLang="en-US" sz="3600" dirty="0">
                <a:solidFill>
                  <a:srgbClr val="333399"/>
                </a:solidFill>
                <a:ea typeface="华文行楷" panose="02010800040101010101" pitchFamily="2" charset="-122"/>
              </a:rPr>
              <a:t>   欲证    </a:t>
            </a:r>
            <a:r>
              <a:rPr lang="en-US" altLang="zh-CN" sz="3600" i="1" dirty="0">
                <a:solidFill>
                  <a:srgbClr val="800080"/>
                </a:solidFill>
                <a:latin typeface="Arial" panose="020B0604020202020204" pitchFamily="34" charset="0"/>
                <a:ea typeface="华文行楷" panose="02010800040101010101" pitchFamily="2" charset="-122"/>
              </a:rPr>
              <a:t>if   A   then   B </a:t>
            </a:r>
            <a:r>
              <a:rPr lang="en-US" altLang="zh-CN" sz="3600" dirty="0">
                <a:solidFill>
                  <a:srgbClr val="333399"/>
                </a:solidFill>
                <a:ea typeface="华文行楷" panose="02010800040101010101" pitchFamily="2" charset="-122"/>
              </a:rPr>
              <a:t>，</a:t>
            </a:r>
            <a:endParaRPr lang="en-US" altLang="zh-CN" sz="3600" dirty="0">
              <a:solidFill>
                <a:srgbClr val="333399"/>
              </a:solidFill>
              <a:ea typeface="华文行楷" panose="02010800040101010101" pitchFamily="2" charset="-122"/>
            </a:endParaRPr>
          </a:p>
          <a:p>
            <a:pPr marL="0" lvl="0" indent="0" eaLnBrk="1" hangingPunct="1">
              <a:lnSpc>
                <a:spcPct val="120000"/>
              </a:lnSpc>
              <a:spcBef>
                <a:spcPct val="0"/>
              </a:spcBef>
              <a:buClrTx/>
              <a:buSzTx/>
              <a:buFont typeface="Wingdings" panose="05000000000000000000" pitchFamily="2" charset="2"/>
              <a:buChar char=" "/>
            </a:pPr>
            <a:r>
              <a:rPr lang="en-US" altLang="zh-CN" sz="3600" dirty="0">
                <a:solidFill>
                  <a:srgbClr val="333399"/>
                </a:solidFill>
                <a:ea typeface="华文行楷" panose="02010800040101010101" pitchFamily="2" charset="-122"/>
              </a:rPr>
              <a:t>   </a:t>
            </a:r>
            <a:r>
              <a:rPr lang="zh-CN" altLang="en-US" sz="3600" dirty="0">
                <a:solidFill>
                  <a:srgbClr val="333399"/>
                </a:solidFill>
                <a:ea typeface="华文行楷" panose="02010800040101010101" pitchFamily="2" charset="-122"/>
              </a:rPr>
              <a:t>可证明如下命题：</a:t>
            </a:r>
            <a:endParaRPr lang="zh-CN" altLang="en-US" sz="3600" dirty="0">
              <a:solidFill>
                <a:srgbClr val="333399"/>
              </a:solidFill>
              <a:ea typeface="华文行楷" panose="02010800040101010101" pitchFamily="2" charset="-122"/>
            </a:endParaRPr>
          </a:p>
          <a:p>
            <a:pPr marL="0" lvl="0" indent="0" eaLnBrk="1" hangingPunct="1">
              <a:lnSpc>
                <a:spcPct val="120000"/>
              </a:lnSpc>
              <a:spcBef>
                <a:spcPct val="0"/>
              </a:spcBef>
              <a:buClrTx/>
              <a:buSzTx/>
              <a:buFont typeface="Wingdings" panose="05000000000000000000" pitchFamily="2" charset="2"/>
              <a:buChar char=" "/>
            </a:pPr>
            <a:r>
              <a:rPr lang="zh-CN" altLang="en-US" sz="3600" dirty="0">
                <a:solidFill>
                  <a:srgbClr val="333399"/>
                </a:solidFill>
                <a:ea typeface="华文行楷" panose="02010800040101010101" pitchFamily="2" charset="-122"/>
              </a:rPr>
              <a:t>               </a:t>
            </a:r>
            <a:r>
              <a:rPr lang="en-US" altLang="zh-CN" sz="3600" i="1" dirty="0">
                <a:solidFill>
                  <a:srgbClr val="800080"/>
                </a:solidFill>
                <a:latin typeface="Arial" panose="020B0604020202020204" pitchFamily="34" charset="0"/>
                <a:ea typeface="华文行楷" panose="02010800040101010101" pitchFamily="2" charset="-122"/>
              </a:rPr>
              <a:t>if    not B     then    not  A</a:t>
            </a:r>
            <a:endParaRPr lang="en-US" altLang="zh-CN" sz="1600" dirty="0">
              <a:solidFill>
                <a:srgbClr val="333399"/>
              </a:solidFill>
            </a:endParaRPr>
          </a:p>
        </p:txBody>
      </p:sp>
    </p:spTree>
  </p:cSld>
  <p:clrMapOvr>
    <a:masterClrMapping/>
  </p:clrMapOvr>
  <p:transition spd="med" advClick="0">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7587"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7588"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7589" name="Rectangle 6"/>
          <p:cNvSpPr/>
          <p:nvPr/>
        </p:nvSpPr>
        <p:spPr>
          <a:xfrm>
            <a:off x="1143000" y="533400"/>
            <a:ext cx="6324600" cy="5334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90000"/>
              </a:lnSpc>
              <a:spcBef>
                <a:spcPct val="0"/>
              </a:spcBef>
              <a:buClrTx/>
              <a:buSzTx/>
              <a:buFontTx/>
              <a:buNone/>
            </a:pPr>
            <a:r>
              <a:rPr lang="zh-CN" altLang="en-US" sz="4000" dirty="0">
                <a:solidFill>
                  <a:srgbClr val="800080"/>
                </a:solidFill>
                <a:latin typeface="华文行楷" panose="02010800040101010101" pitchFamily="2" charset="-122"/>
                <a:ea typeface="华文行楷" panose="02010800040101010101" pitchFamily="2" charset="-122"/>
              </a:rPr>
              <a:t>反证法</a:t>
            </a:r>
            <a:endParaRPr lang="zh-CN" altLang="en-US" sz="4000" dirty="0">
              <a:solidFill>
                <a:srgbClr val="800080"/>
              </a:solidFill>
              <a:latin typeface="华文行楷" panose="02010800040101010101" pitchFamily="2" charset="-122"/>
              <a:ea typeface="华文行楷" panose="02010800040101010101" pitchFamily="2" charset="-122"/>
            </a:endParaRPr>
          </a:p>
        </p:txBody>
      </p:sp>
      <p:sp>
        <p:nvSpPr>
          <p:cNvPr id="67590" name="Text Box 7"/>
          <p:cNvSpPr txBox="1"/>
          <p:nvPr/>
        </p:nvSpPr>
        <p:spPr>
          <a:xfrm>
            <a:off x="381000" y="1600200"/>
            <a:ext cx="8458200" cy="2655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140000"/>
              </a:lnSpc>
              <a:spcBef>
                <a:spcPct val="0"/>
              </a:spcBef>
              <a:buClrTx/>
              <a:buSzTx/>
              <a:buFont typeface="Wingdings" panose="05000000000000000000" pitchFamily="2" charset="2"/>
              <a:buChar char="²"/>
            </a:pPr>
            <a:r>
              <a:rPr lang="zh-CN" altLang="en-US" dirty="0">
                <a:solidFill>
                  <a:srgbClr val="333399"/>
                </a:solidFill>
              </a:rPr>
              <a:t> </a:t>
            </a:r>
            <a:r>
              <a:rPr lang="zh-CN" altLang="en-US" dirty="0">
                <a:solidFill>
                  <a:srgbClr val="800080"/>
                </a:solidFill>
                <a:ea typeface="华文行楷" panose="02010800040101010101" pitchFamily="2" charset="-122"/>
              </a:rPr>
              <a:t>反证（</a:t>
            </a:r>
            <a:r>
              <a:rPr lang="en-US" altLang="zh-CN" i="1" dirty="0">
                <a:solidFill>
                  <a:srgbClr val="800080"/>
                </a:solidFill>
                <a:latin typeface="Arial" panose="020B0604020202020204" pitchFamily="34" charset="0"/>
                <a:ea typeface="华文行楷" panose="02010800040101010101" pitchFamily="2" charset="-122"/>
              </a:rPr>
              <a:t>proof by contradiction</a:t>
            </a:r>
            <a:r>
              <a:rPr lang="en-US" altLang="zh-CN" dirty="0">
                <a:solidFill>
                  <a:srgbClr val="800080"/>
                </a:solidFill>
                <a:ea typeface="华文行楷" panose="02010800040101010101" pitchFamily="2" charset="-122"/>
              </a:rPr>
              <a:t>）</a:t>
            </a:r>
            <a:endParaRPr lang="en-US" altLang="zh-CN" dirty="0">
              <a:solidFill>
                <a:srgbClr val="333399"/>
              </a:solidFill>
              <a:ea typeface="华文行楷" panose="02010800040101010101" pitchFamily="2" charset="-122"/>
            </a:endParaRPr>
          </a:p>
          <a:p>
            <a:pPr marL="0" lvl="0" indent="0" eaLnBrk="1" hangingPunct="1">
              <a:lnSpc>
                <a:spcPct val="140000"/>
              </a:lnSpc>
              <a:spcBef>
                <a:spcPct val="0"/>
              </a:spcBef>
              <a:buClrTx/>
              <a:buSzTx/>
              <a:buFont typeface="Wingdings" panose="05000000000000000000" pitchFamily="2" charset="2"/>
              <a:buChar char=" "/>
            </a:pPr>
            <a:r>
              <a:rPr lang="en-US" altLang="zh-CN" dirty="0">
                <a:solidFill>
                  <a:srgbClr val="333399"/>
                </a:solidFill>
                <a:ea typeface="华文行楷" panose="02010800040101010101" pitchFamily="2" charset="-122"/>
              </a:rPr>
              <a:t>    </a:t>
            </a:r>
            <a:r>
              <a:rPr lang="zh-CN" altLang="en-US" dirty="0">
                <a:solidFill>
                  <a:srgbClr val="333399"/>
                </a:solidFill>
                <a:ea typeface="华文行楷" panose="02010800040101010101" pitchFamily="2" charset="-122"/>
              </a:rPr>
              <a:t>欲证     </a:t>
            </a:r>
            <a:r>
              <a:rPr lang="en-US" altLang="zh-CN" sz="3600" i="1" dirty="0">
                <a:solidFill>
                  <a:srgbClr val="800080"/>
                </a:solidFill>
                <a:latin typeface="Arial" panose="020B0604020202020204" pitchFamily="34" charset="0"/>
                <a:ea typeface="华文行楷" panose="02010800040101010101" pitchFamily="2" charset="-122"/>
              </a:rPr>
              <a:t>if</a:t>
            </a:r>
            <a:r>
              <a:rPr lang="en-US" altLang="zh-CN" i="1" dirty="0">
                <a:solidFill>
                  <a:srgbClr val="800080"/>
                </a:solidFill>
                <a:latin typeface="Arial" panose="020B0604020202020204" pitchFamily="34" charset="0"/>
                <a:ea typeface="华文行楷" panose="02010800040101010101" pitchFamily="2" charset="-122"/>
              </a:rPr>
              <a:t>   H   then   C </a:t>
            </a:r>
            <a:r>
              <a:rPr lang="en-US" altLang="zh-CN" dirty="0">
                <a:solidFill>
                  <a:srgbClr val="333399"/>
                </a:solidFill>
                <a:ea typeface="华文行楷" panose="02010800040101010101" pitchFamily="2" charset="-122"/>
              </a:rPr>
              <a:t>，</a:t>
            </a:r>
            <a:r>
              <a:rPr lang="zh-CN" altLang="en-US" dirty="0">
                <a:solidFill>
                  <a:srgbClr val="333399"/>
                </a:solidFill>
                <a:ea typeface="华文行楷" panose="02010800040101010101" pitchFamily="2" charset="-122"/>
              </a:rPr>
              <a:t>可以把  </a:t>
            </a:r>
            <a:r>
              <a:rPr lang="en-US" altLang="zh-CN" i="1" dirty="0">
                <a:solidFill>
                  <a:srgbClr val="800080"/>
                </a:solidFill>
                <a:latin typeface="Arial" panose="020B0604020202020204" pitchFamily="34" charset="0"/>
                <a:ea typeface="华文行楷" panose="02010800040101010101" pitchFamily="2" charset="-122"/>
              </a:rPr>
              <a:t>H  </a:t>
            </a:r>
            <a:r>
              <a:rPr lang="zh-CN" altLang="en-US" dirty="0">
                <a:solidFill>
                  <a:srgbClr val="333399"/>
                </a:solidFill>
                <a:ea typeface="华文行楷" panose="02010800040101010101" pitchFamily="2" charset="-122"/>
              </a:rPr>
              <a:t>和  </a:t>
            </a:r>
            <a:r>
              <a:rPr lang="en-US" altLang="zh-CN" i="1" dirty="0">
                <a:solidFill>
                  <a:srgbClr val="800080"/>
                </a:solidFill>
                <a:latin typeface="Arial" panose="020B0604020202020204" pitchFamily="34" charset="0"/>
                <a:ea typeface="华文行楷" panose="02010800040101010101" pitchFamily="2" charset="-122"/>
              </a:rPr>
              <a:t>not C   </a:t>
            </a:r>
            <a:r>
              <a:rPr lang="zh-CN" altLang="en-US" dirty="0">
                <a:solidFill>
                  <a:srgbClr val="333399"/>
                </a:solidFill>
                <a:ea typeface="华文行楷" panose="02010800040101010101" pitchFamily="2" charset="-122"/>
              </a:rPr>
              <a:t>都作为已知的命题，把任何一个矛盾( </a:t>
            </a:r>
            <a:r>
              <a:rPr lang="en-US" altLang="zh-CN" i="1" dirty="0">
                <a:solidFill>
                  <a:srgbClr val="333399"/>
                </a:solidFill>
                <a:latin typeface="Arial" panose="020B0604020202020204" pitchFamily="34" charset="0"/>
                <a:ea typeface="华文行楷" panose="02010800040101010101" pitchFamily="2" charset="-122"/>
              </a:rPr>
              <a:t>contradiction</a:t>
            </a:r>
            <a:r>
              <a:rPr lang="en-US" altLang="zh-CN" dirty="0">
                <a:solidFill>
                  <a:srgbClr val="333399"/>
                </a:solidFill>
                <a:ea typeface="华文行楷" panose="02010800040101010101" pitchFamily="2" charset="-122"/>
              </a:rPr>
              <a:t> )</a:t>
            </a:r>
            <a:r>
              <a:rPr lang="zh-CN" altLang="en-US" dirty="0">
                <a:solidFill>
                  <a:srgbClr val="333399"/>
                </a:solidFill>
                <a:ea typeface="华文行楷" panose="02010800040101010101" pitchFamily="2" charset="-122"/>
              </a:rPr>
              <a:t>命题作为新的结论.</a:t>
            </a:r>
            <a:endParaRPr lang="zh-CN" altLang="en-US" dirty="0">
              <a:solidFill>
                <a:srgbClr val="800080"/>
              </a:solidFill>
              <a:ea typeface="华文行楷" panose="02010800040101010101" pitchFamily="2" charset="-122"/>
            </a:endParaRPr>
          </a:p>
        </p:txBody>
      </p:sp>
    </p:spTree>
  </p:cSld>
  <p:clrMapOvr>
    <a:masterClrMapping/>
  </p:clrMapOvr>
  <p:transition spd="med" advClick="0">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8611"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8612"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8613" name="Rectangle 6"/>
          <p:cNvSpPr/>
          <p:nvPr/>
        </p:nvSpPr>
        <p:spPr>
          <a:xfrm>
            <a:off x="914400" y="685800"/>
            <a:ext cx="6934200" cy="5334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90000"/>
              </a:lnSpc>
              <a:spcBef>
                <a:spcPct val="0"/>
              </a:spcBef>
              <a:buClrTx/>
              <a:buSzTx/>
              <a:buFontTx/>
              <a:buNone/>
            </a:pPr>
            <a:r>
              <a:rPr lang="zh-CN" altLang="en-US" sz="4000" dirty="0">
                <a:solidFill>
                  <a:srgbClr val="800080"/>
                </a:solidFill>
                <a:latin typeface="华文行楷" panose="02010800040101010101" pitchFamily="2" charset="-122"/>
                <a:ea typeface="华文行楷" panose="02010800040101010101" pitchFamily="2" charset="-122"/>
              </a:rPr>
              <a:t>举例证明或否证</a:t>
            </a:r>
            <a:endParaRPr lang="zh-CN" altLang="en-US" sz="4000" dirty="0">
              <a:solidFill>
                <a:srgbClr val="800080"/>
              </a:solidFill>
              <a:latin typeface="华文行楷" panose="02010800040101010101" pitchFamily="2" charset="-122"/>
              <a:ea typeface="华文行楷" panose="02010800040101010101" pitchFamily="2" charset="-122"/>
            </a:endParaRPr>
          </a:p>
        </p:txBody>
      </p:sp>
      <p:sp>
        <p:nvSpPr>
          <p:cNvPr id="68614" name="Text Box 7"/>
          <p:cNvSpPr txBox="1"/>
          <p:nvPr/>
        </p:nvSpPr>
        <p:spPr>
          <a:xfrm>
            <a:off x="609600" y="1447800"/>
            <a:ext cx="8077200" cy="46958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130000"/>
              </a:lnSpc>
              <a:spcBef>
                <a:spcPct val="0"/>
              </a:spcBef>
              <a:buClrTx/>
              <a:buSzTx/>
              <a:buFont typeface="Wingdings" panose="05000000000000000000" pitchFamily="2" charset="2"/>
              <a:buChar char="²"/>
            </a:pPr>
            <a:r>
              <a:rPr lang="zh-CN" altLang="en-US" sz="3600" dirty="0">
                <a:solidFill>
                  <a:srgbClr val="333399"/>
                </a:solidFill>
              </a:rPr>
              <a:t> </a:t>
            </a:r>
            <a:r>
              <a:rPr lang="zh-CN" altLang="en-US" sz="3600" dirty="0">
                <a:solidFill>
                  <a:srgbClr val="800080"/>
                </a:solidFill>
                <a:ea typeface="华文行楷" panose="02010800040101010101" pitchFamily="2" charset="-122"/>
              </a:rPr>
              <a:t>举例证明存在量化的命题</a:t>
            </a:r>
            <a:endParaRPr lang="zh-CN" altLang="en-US" sz="3600" dirty="0">
              <a:solidFill>
                <a:srgbClr val="333399"/>
              </a:solidFill>
              <a:ea typeface="华文行楷" panose="02010800040101010101" pitchFamily="2" charset="-122"/>
            </a:endParaRPr>
          </a:p>
          <a:p>
            <a:pPr marL="0" lvl="0" indent="0" eaLnBrk="1" hangingPunct="1">
              <a:lnSpc>
                <a:spcPct val="130000"/>
              </a:lnSpc>
              <a:spcBef>
                <a:spcPct val="0"/>
              </a:spcBef>
              <a:buClrTx/>
              <a:buSzTx/>
              <a:buFont typeface="Wingdings" panose="05000000000000000000" pitchFamily="2" charset="2"/>
              <a:buChar char=" "/>
            </a:pPr>
            <a:r>
              <a:rPr lang="zh-CN" altLang="en-US" sz="3600" dirty="0">
                <a:solidFill>
                  <a:srgbClr val="333399"/>
                </a:solidFill>
                <a:ea typeface="华文行楷" panose="02010800040101010101" pitchFamily="2" charset="-122"/>
              </a:rPr>
              <a:t> 如命题：存在整数 </a:t>
            </a:r>
            <a:r>
              <a:rPr lang="en-US" altLang="zh-CN" sz="3600" i="1" dirty="0">
                <a:solidFill>
                  <a:srgbClr val="333399"/>
                </a:solidFill>
                <a:latin typeface="Arial" panose="020B0604020202020204" pitchFamily="34" charset="0"/>
                <a:ea typeface="华文行楷" panose="02010800040101010101" pitchFamily="2" charset="-122"/>
              </a:rPr>
              <a:t>a</a:t>
            </a:r>
            <a:r>
              <a:rPr lang="en-US" altLang="zh-CN" sz="3600" dirty="0">
                <a:solidFill>
                  <a:srgbClr val="333399"/>
                </a:solidFill>
                <a:ea typeface="华文行楷" panose="02010800040101010101" pitchFamily="2" charset="-122"/>
              </a:rPr>
              <a:t>，</a:t>
            </a:r>
            <a:r>
              <a:rPr lang="zh-CN" altLang="en-US" sz="3600" dirty="0">
                <a:solidFill>
                  <a:srgbClr val="333399"/>
                </a:solidFill>
                <a:ea typeface="华文行楷" panose="02010800040101010101" pitchFamily="2" charset="-122"/>
              </a:rPr>
              <a:t>满足 </a:t>
            </a:r>
            <a:r>
              <a:rPr lang="en-US" altLang="zh-CN" sz="3600" i="1" dirty="0">
                <a:solidFill>
                  <a:srgbClr val="333399"/>
                </a:solidFill>
                <a:latin typeface="Arial" panose="020B0604020202020204" pitchFamily="34" charset="0"/>
                <a:ea typeface="华文行楷" panose="02010800040101010101" pitchFamily="2" charset="-122"/>
              </a:rPr>
              <a:t>a</a:t>
            </a:r>
            <a:r>
              <a:rPr lang="en-US" altLang="zh-CN" sz="3600" i="1" baseline="30000" dirty="0">
                <a:solidFill>
                  <a:srgbClr val="333399"/>
                </a:solidFill>
                <a:latin typeface="Arial" panose="020B0604020202020204" pitchFamily="34" charset="0"/>
                <a:ea typeface="华文行楷" panose="02010800040101010101" pitchFamily="2" charset="-122"/>
              </a:rPr>
              <a:t>2 </a:t>
            </a:r>
            <a:r>
              <a:rPr lang="en-US" altLang="zh-CN" sz="3600" i="1" dirty="0">
                <a:solidFill>
                  <a:srgbClr val="333399"/>
                </a:solidFill>
                <a:latin typeface="Arial" panose="020B0604020202020204" pitchFamily="34" charset="0"/>
                <a:ea typeface="华文行楷" panose="02010800040101010101" pitchFamily="2" charset="-122"/>
              </a:rPr>
              <a:t>= 2</a:t>
            </a:r>
            <a:r>
              <a:rPr lang="en-US" altLang="zh-CN" sz="3600" i="1" baseline="30000" dirty="0">
                <a:solidFill>
                  <a:srgbClr val="333399"/>
                </a:solidFill>
                <a:latin typeface="Arial" panose="020B0604020202020204" pitchFamily="34" charset="0"/>
                <a:ea typeface="华文行楷" panose="02010800040101010101" pitchFamily="2" charset="-122"/>
              </a:rPr>
              <a:t>a</a:t>
            </a:r>
            <a:r>
              <a:rPr lang="en-US" altLang="zh-CN" sz="3600" dirty="0">
                <a:solidFill>
                  <a:srgbClr val="333399"/>
                </a:solidFill>
                <a:ea typeface="华文行楷" panose="02010800040101010101" pitchFamily="2" charset="-122"/>
              </a:rPr>
              <a:t>.</a:t>
            </a:r>
            <a:endParaRPr lang="en-US" altLang="zh-CN" sz="3600" dirty="0">
              <a:solidFill>
                <a:srgbClr val="333399"/>
              </a:solidFill>
              <a:ea typeface="华文行楷" panose="02010800040101010101" pitchFamily="2" charset="-122"/>
            </a:endParaRPr>
          </a:p>
          <a:p>
            <a:pPr marL="0" lvl="0" indent="0" eaLnBrk="1" hangingPunct="1">
              <a:lnSpc>
                <a:spcPct val="130000"/>
              </a:lnSpc>
              <a:spcBef>
                <a:spcPct val="0"/>
              </a:spcBef>
              <a:buClrTx/>
              <a:buSzTx/>
              <a:buFont typeface="Wingdings" panose="05000000000000000000" pitchFamily="2" charset="2"/>
              <a:buChar char=" "/>
            </a:pPr>
            <a:r>
              <a:rPr lang="en-US" altLang="zh-CN" sz="3600" dirty="0">
                <a:solidFill>
                  <a:srgbClr val="333399"/>
                </a:solidFill>
                <a:ea typeface="华文行楷" panose="02010800040101010101" pitchFamily="2" charset="-122"/>
              </a:rPr>
              <a:t> </a:t>
            </a:r>
            <a:r>
              <a:rPr lang="zh-CN" altLang="en-US" sz="3600" dirty="0">
                <a:solidFill>
                  <a:srgbClr val="333399"/>
                </a:solidFill>
                <a:ea typeface="华文行楷" panose="02010800040101010101" pitchFamily="2" charset="-122"/>
              </a:rPr>
              <a:t>证明: </a:t>
            </a:r>
            <a:r>
              <a:rPr lang="zh-CN" altLang="en-US" sz="3600" dirty="0">
                <a:solidFill>
                  <a:srgbClr val="333399"/>
                </a:solidFill>
                <a:latin typeface="华文行楷" panose="02010800040101010101" pitchFamily="2" charset="-122"/>
                <a:ea typeface="华文行楷" panose="02010800040101010101" pitchFamily="2" charset="-122"/>
              </a:rPr>
              <a:t>取 </a:t>
            </a:r>
            <a:r>
              <a:rPr lang="en-US" altLang="zh-CN" sz="3600" i="1" dirty="0">
                <a:solidFill>
                  <a:srgbClr val="333399"/>
                </a:solidFill>
                <a:latin typeface="Arial" panose="020B0604020202020204" pitchFamily="34" charset="0"/>
                <a:ea typeface="华文行楷" panose="02010800040101010101" pitchFamily="2" charset="-122"/>
              </a:rPr>
              <a:t>a = 2</a:t>
            </a:r>
            <a:r>
              <a:rPr lang="en-US" altLang="zh-CN" sz="3600" dirty="0">
                <a:solidFill>
                  <a:srgbClr val="333399"/>
                </a:solidFill>
                <a:ea typeface="华文行楷" panose="02010800040101010101" pitchFamily="2" charset="-122"/>
              </a:rPr>
              <a:t>.</a:t>
            </a:r>
            <a:r>
              <a:rPr lang="en-US" altLang="zh-CN" sz="3600" dirty="0">
                <a:solidFill>
                  <a:srgbClr val="333399"/>
                </a:solidFill>
                <a:latin typeface="华文行楷" panose="02010800040101010101" pitchFamily="2" charset="-122"/>
                <a:ea typeface="华文行楷" panose="02010800040101010101" pitchFamily="2" charset="-122"/>
              </a:rPr>
              <a:t> ，</a:t>
            </a:r>
            <a:r>
              <a:rPr lang="zh-CN" altLang="en-US" sz="3600" dirty="0">
                <a:solidFill>
                  <a:srgbClr val="333399"/>
                </a:solidFill>
                <a:latin typeface="华文行楷" panose="02010800040101010101" pitchFamily="2" charset="-122"/>
                <a:ea typeface="华文行楷" panose="02010800040101010101" pitchFamily="2" charset="-122"/>
              </a:rPr>
              <a:t>满足 </a:t>
            </a:r>
            <a:r>
              <a:rPr lang="en-US" altLang="zh-CN" sz="3600" i="1" dirty="0">
                <a:solidFill>
                  <a:srgbClr val="333399"/>
                </a:solidFill>
                <a:latin typeface="Arial" panose="020B0604020202020204" pitchFamily="34" charset="0"/>
                <a:ea typeface="华文行楷" panose="02010800040101010101" pitchFamily="2" charset="-122"/>
              </a:rPr>
              <a:t>a</a:t>
            </a:r>
            <a:r>
              <a:rPr lang="en-US" altLang="zh-CN" sz="3600" i="1" baseline="30000" dirty="0">
                <a:solidFill>
                  <a:srgbClr val="333399"/>
                </a:solidFill>
                <a:latin typeface="Arial" panose="020B0604020202020204" pitchFamily="34" charset="0"/>
                <a:ea typeface="华文行楷" panose="02010800040101010101" pitchFamily="2" charset="-122"/>
              </a:rPr>
              <a:t>2 </a:t>
            </a:r>
            <a:r>
              <a:rPr lang="en-US" altLang="zh-CN" sz="3600" i="1" dirty="0">
                <a:solidFill>
                  <a:srgbClr val="333399"/>
                </a:solidFill>
                <a:latin typeface="Arial" panose="020B0604020202020204" pitchFamily="34" charset="0"/>
                <a:ea typeface="华文行楷" panose="02010800040101010101" pitchFamily="2" charset="-122"/>
              </a:rPr>
              <a:t>= 2</a:t>
            </a:r>
            <a:r>
              <a:rPr lang="en-US" altLang="zh-CN" sz="3600" i="1" baseline="30000" dirty="0">
                <a:solidFill>
                  <a:srgbClr val="333399"/>
                </a:solidFill>
                <a:latin typeface="Arial" panose="020B0604020202020204" pitchFamily="34" charset="0"/>
                <a:ea typeface="华文行楷" panose="02010800040101010101" pitchFamily="2" charset="-122"/>
              </a:rPr>
              <a:t>a</a:t>
            </a:r>
            <a:r>
              <a:rPr lang="en-US" altLang="zh-CN" sz="3600" dirty="0">
                <a:solidFill>
                  <a:srgbClr val="333399"/>
                </a:solidFill>
                <a:ea typeface="华文行楷" panose="02010800040101010101" pitchFamily="2" charset="-122"/>
              </a:rPr>
              <a:t>. </a:t>
            </a:r>
            <a:endParaRPr lang="en-US" altLang="zh-CN" dirty="0">
              <a:solidFill>
                <a:srgbClr val="333399"/>
              </a:solidFill>
              <a:ea typeface="华文行楷" panose="02010800040101010101" pitchFamily="2" charset="-122"/>
            </a:endParaRPr>
          </a:p>
          <a:p>
            <a:pPr marL="0" lvl="0" indent="0" eaLnBrk="1" hangingPunct="1">
              <a:lnSpc>
                <a:spcPct val="130000"/>
              </a:lnSpc>
              <a:spcBef>
                <a:spcPct val="0"/>
              </a:spcBef>
              <a:buClrTx/>
              <a:buSzTx/>
              <a:buFont typeface="Wingdings" panose="05000000000000000000" pitchFamily="2" charset="2"/>
              <a:buChar char=" "/>
            </a:pPr>
            <a:r>
              <a:rPr lang="en-US" altLang="zh-CN" sz="1600" dirty="0">
                <a:solidFill>
                  <a:srgbClr val="333399"/>
                </a:solidFill>
              </a:rPr>
              <a:t> </a:t>
            </a:r>
            <a:endParaRPr lang="en-US" altLang="zh-CN" sz="1600" dirty="0">
              <a:solidFill>
                <a:srgbClr val="333399"/>
              </a:solidFill>
            </a:endParaRPr>
          </a:p>
          <a:p>
            <a:pPr marL="0" lvl="0" indent="0" eaLnBrk="1" hangingPunct="1">
              <a:lnSpc>
                <a:spcPct val="130000"/>
              </a:lnSpc>
              <a:spcBef>
                <a:spcPct val="0"/>
              </a:spcBef>
              <a:buClrTx/>
              <a:buSzTx/>
              <a:buFont typeface="Wingdings" panose="05000000000000000000" pitchFamily="2" charset="2"/>
              <a:buChar char="²"/>
            </a:pPr>
            <a:r>
              <a:rPr lang="en-US" altLang="zh-CN" sz="3600" dirty="0">
                <a:solidFill>
                  <a:srgbClr val="333399"/>
                </a:solidFill>
              </a:rPr>
              <a:t> </a:t>
            </a:r>
            <a:r>
              <a:rPr lang="zh-CN" altLang="en-US" sz="3600" dirty="0">
                <a:solidFill>
                  <a:srgbClr val="800080"/>
                </a:solidFill>
                <a:ea typeface="华文行楷" panose="02010800040101010101" pitchFamily="2" charset="-122"/>
              </a:rPr>
              <a:t>举反例否定全称量化的命题</a:t>
            </a:r>
            <a:endParaRPr lang="zh-CN" altLang="en-US" sz="3600" dirty="0">
              <a:solidFill>
                <a:srgbClr val="333399"/>
              </a:solidFill>
              <a:latin typeface="Arial" panose="020B0604020202020204" pitchFamily="34" charset="0"/>
              <a:ea typeface="华文行楷" panose="02010800040101010101" pitchFamily="2" charset="-122"/>
            </a:endParaRPr>
          </a:p>
          <a:p>
            <a:pPr marL="0" lvl="0" indent="0" eaLnBrk="1" hangingPunct="1">
              <a:lnSpc>
                <a:spcPct val="130000"/>
              </a:lnSpc>
              <a:spcBef>
                <a:spcPct val="0"/>
              </a:spcBef>
              <a:buClrTx/>
              <a:buSzTx/>
              <a:buFont typeface="Wingdings" panose="05000000000000000000" pitchFamily="2" charset="2"/>
              <a:buChar char=" "/>
            </a:pPr>
            <a:r>
              <a:rPr lang="zh-CN" altLang="en-US" sz="3600" dirty="0">
                <a:solidFill>
                  <a:srgbClr val="333399"/>
                </a:solidFill>
                <a:ea typeface="华文行楷" panose="02010800040101010101" pitchFamily="2" charset="-122"/>
              </a:rPr>
              <a:t>如命题：所有整数 </a:t>
            </a:r>
            <a:r>
              <a:rPr lang="en-US" altLang="zh-CN" sz="3600" i="1" dirty="0">
                <a:solidFill>
                  <a:srgbClr val="333399"/>
                </a:solidFill>
                <a:latin typeface="Arial" panose="020B0604020202020204" pitchFamily="34" charset="0"/>
                <a:ea typeface="华文行楷" panose="02010800040101010101" pitchFamily="2" charset="-122"/>
              </a:rPr>
              <a:t>a</a:t>
            </a:r>
            <a:r>
              <a:rPr lang="en-US" altLang="zh-CN" sz="3600" dirty="0">
                <a:solidFill>
                  <a:srgbClr val="333399"/>
                </a:solidFill>
                <a:ea typeface="华文行楷" panose="02010800040101010101" pitchFamily="2" charset="-122"/>
              </a:rPr>
              <a:t>，</a:t>
            </a:r>
            <a:r>
              <a:rPr lang="zh-CN" altLang="en-US" sz="3600" dirty="0">
                <a:solidFill>
                  <a:srgbClr val="333399"/>
                </a:solidFill>
                <a:ea typeface="华文行楷" panose="02010800040101010101" pitchFamily="2" charset="-122"/>
              </a:rPr>
              <a:t>都满足 </a:t>
            </a:r>
            <a:r>
              <a:rPr lang="en-US" altLang="zh-CN" sz="3600" i="1" dirty="0">
                <a:solidFill>
                  <a:srgbClr val="333399"/>
                </a:solidFill>
                <a:latin typeface="Arial" panose="020B0604020202020204" pitchFamily="34" charset="0"/>
                <a:ea typeface="华文行楷" panose="02010800040101010101" pitchFamily="2" charset="-122"/>
              </a:rPr>
              <a:t>a</a:t>
            </a:r>
            <a:r>
              <a:rPr lang="en-US" altLang="zh-CN" sz="3600" i="1" baseline="30000" dirty="0">
                <a:solidFill>
                  <a:srgbClr val="333399"/>
                </a:solidFill>
                <a:latin typeface="Arial" panose="020B0604020202020204" pitchFamily="34" charset="0"/>
                <a:ea typeface="华文行楷" panose="02010800040101010101" pitchFamily="2" charset="-122"/>
              </a:rPr>
              <a:t>2</a:t>
            </a:r>
            <a:r>
              <a:rPr lang="en-US" altLang="zh-CN" sz="3600" i="1" dirty="0">
                <a:solidFill>
                  <a:srgbClr val="333399"/>
                </a:solidFill>
                <a:latin typeface="Arial" panose="020B0604020202020204" pitchFamily="34" charset="0"/>
                <a:ea typeface="华文行楷" panose="02010800040101010101" pitchFamily="2" charset="-122"/>
              </a:rPr>
              <a:t>=2</a:t>
            </a:r>
            <a:r>
              <a:rPr lang="en-US" altLang="zh-CN" sz="3600" i="1" baseline="30000" dirty="0">
                <a:solidFill>
                  <a:srgbClr val="333399"/>
                </a:solidFill>
                <a:latin typeface="Arial" panose="020B0604020202020204" pitchFamily="34" charset="0"/>
                <a:ea typeface="华文行楷" panose="02010800040101010101" pitchFamily="2" charset="-122"/>
              </a:rPr>
              <a:t>a</a:t>
            </a:r>
            <a:r>
              <a:rPr lang="en-US" altLang="zh-CN" sz="3600" dirty="0">
                <a:solidFill>
                  <a:srgbClr val="333399"/>
                </a:solidFill>
                <a:ea typeface="华文行楷" panose="02010800040101010101" pitchFamily="2" charset="-122"/>
              </a:rPr>
              <a:t>.</a:t>
            </a:r>
            <a:endParaRPr lang="en-US" altLang="zh-CN" sz="3600" dirty="0">
              <a:solidFill>
                <a:srgbClr val="333399"/>
              </a:solidFill>
              <a:ea typeface="华文行楷" panose="02010800040101010101" pitchFamily="2" charset="-122"/>
            </a:endParaRPr>
          </a:p>
          <a:p>
            <a:pPr marL="0" lvl="0" indent="0" eaLnBrk="1" hangingPunct="1">
              <a:lnSpc>
                <a:spcPct val="130000"/>
              </a:lnSpc>
              <a:spcBef>
                <a:spcPct val="0"/>
              </a:spcBef>
              <a:buClrTx/>
              <a:buSzTx/>
              <a:buFont typeface="Wingdings" panose="05000000000000000000" pitchFamily="2" charset="2"/>
              <a:buChar char=" "/>
            </a:pPr>
            <a:r>
              <a:rPr lang="en-US" altLang="zh-CN" sz="3600" dirty="0">
                <a:solidFill>
                  <a:srgbClr val="333399"/>
                </a:solidFill>
              </a:rPr>
              <a:t> </a:t>
            </a:r>
            <a:r>
              <a:rPr lang="zh-CN" altLang="en-US" sz="3600" dirty="0">
                <a:solidFill>
                  <a:srgbClr val="333399"/>
                </a:solidFill>
                <a:ea typeface="华文行楷" panose="02010800040101010101" pitchFamily="2" charset="-122"/>
              </a:rPr>
              <a:t>否证: </a:t>
            </a:r>
            <a:r>
              <a:rPr lang="zh-CN" altLang="en-US" sz="3600" dirty="0">
                <a:solidFill>
                  <a:srgbClr val="333399"/>
                </a:solidFill>
                <a:latin typeface="华文行楷" panose="02010800040101010101" pitchFamily="2" charset="-122"/>
                <a:ea typeface="华文行楷" panose="02010800040101010101" pitchFamily="2" charset="-122"/>
              </a:rPr>
              <a:t>取 </a:t>
            </a:r>
            <a:r>
              <a:rPr lang="en-US" altLang="zh-CN" sz="3600" i="1" dirty="0">
                <a:solidFill>
                  <a:srgbClr val="333399"/>
                </a:solidFill>
                <a:latin typeface="Arial" panose="020B0604020202020204" pitchFamily="34" charset="0"/>
                <a:ea typeface="华文行楷" panose="02010800040101010101" pitchFamily="2" charset="-122"/>
              </a:rPr>
              <a:t>a = 1</a:t>
            </a:r>
            <a:r>
              <a:rPr lang="en-US" altLang="zh-CN" sz="3600" dirty="0">
                <a:solidFill>
                  <a:srgbClr val="333399"/>
                </a:solidFill>
                <a:ea typeface="华文行楷" panose="02010800040101010101" pitchFamily="2" charset="-122"/>
              </a:rPr>
              <a:t>.</a:t>
            </a:r>
            <a:r>
              <a:rPr lang="en-US" altLang="zh-CN" sz="3600" dirty="0">
                <a:solidFill>
                  <a:srgbClr val="333399"/>
                </a:solidFill>
                <a:latin typeface="华文行楷" panose="02010800040101010101" pitchFamily="2" charset="-122"/>
                <a:ea typeface="华文行楷" panose="02010800040101010101" pitchFamily="2" charset="-122"/>
              </a:rPr>
              <a:t> ，</a:t>
            </a:r>
            <a:r>
              <a:rPr lang="zh-CN" altLang="en-US" sz="3600" dirty="0">
                <a:solidFill>
                  <a:srgbClr val="333399"/>
                </a:solidFill>
                <a:latin typeface="华文行楷" panose="02010800040101010101" pitchFamily="2" charset="-122"/>
                <a:ea typeface="华文行楷" panose="02010800040101010101" pitchFamily="2" charset="-122"/>
              </a:rPr>
              <a:t>不满足 </a:t>
            </a:r>
            <a:r>
              <a:rPr lang="en-US" altLang="zh-CN" sz="3600" i="1" dirty="0">
                <a:solidFill>
                  <a:srgbClr val="333399"/>
                </a:solidFill>
                <a:latin typeface="Arial" panose="020B0604020202020204" pitchFamily="34" charset="0"/>
                <a:ea typeface="华文行楷" panose="02010800040101010101" pitchFamily="2" charset="-122"/>
              </a:rPr>
              <a:t>a</a:t>
            </a:r>
            <a:r>
              <a:rPr lang="en-US" altLang="zh-CN" sz="3600" i="1" baseline="30000" dirty="0">
                <a:solidFill>
                  <a:srgbClr val="333399"/>
                </a:solidFill>
                <a:latin typeface="Arial" panose="020B0604020202020204" pitchFamily="34" charset="0"/>
                <a:ea typeface="华文行楷" panose="02010800040101010101" pitchFamily="2" charset="-122"/>
              </a:rPr>
              <a:t>2 </a:t>
            </a:r>
            <a:r>
              <a:rPr lang="en-US" altLang="zh-CN" sz="3600" i="1" dirty="0">
                <a:solidFill>
                  <a:srgbClr val="333399"/>
                </a:solidFill>
                <a:latin typeface="Arial" panose="020B0604020202020204" pitchFamily="34" charset="0"/>
                <a:ea typeface="华文行楷" panose="02010800040101010101" pitchFamily="2" charset="-122"/>
              </a:rPr>
              <a:t>= 2</a:t>
            </a:r>
            <a:r>
              <a:rPr lang="en-US" altLang="zh-CN" sz="3600" i="1" baseline="30000" dirty="0">
                <a:solidFill>
                  <a:srgbClr val="333399"/>
                </a:solidFill>
                <a:latin typeface="Arial" panose="020B0604020202020204" pitchFamily="34" charset="0"/>
                <a:ea typeface="华文行楷" panose="02010800040101010101" pitchFamily="2" charset="-122"/>
              </a:rPr>
              <a:t>a</a:t>
            </a:r>
            <a:r>
              <a:rPr lang="en-US" altLang="zh-CN" sz="3600" dirty="0">
                <a:solidFill>
                  <a:srgbClr val="333399"/>
                </a:solidFill>
                <a:ea typeface="华文行楷" panose="02010800040101010101" pitchFamily="2" charset="-122"/>
              </a:rPr>
              <a:t>. </a:t>
            </a:r>
            <a:endParaRPr lang="en-US" altLang="zh-CN" dirty="0">
              <a:solidFill>
                <a:srgbClr val="333399"/>
              </a:solidFill>
              <a:ea typeface="宋体" panose="02010600030101010101" pitchFamily="2" charset="-122"/>
              <a:sym typeface="Symbol" panose="05050102010706020507" pitchFamily="18" charset="2"/>
            </a:endParaRPr>
          </a:p>
        </p:txBody>
      </p:sp>
    </p:spTree>
  </p:cSld>
  <p:clrMapOvr>
    <a:masterClrMapping/>
  </p:clrMapOvr>
  <p:transition spd="med" advClick="0">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1267"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1268"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1269" name="Rectangle 1026"/>
          <p:cNvSpPr>
            <a:spLocks noGrp="1"/>
          </p:cNvSpPr>
          <p:nvPr>
            <p:ph type="title"/>
          </p:nvPr>
        </p:nvSpPr>
        <p:spPr>
          <a:xfrm>
            <a:off x="1143000" y="304800"/>
            <a:ext cx="7793038" cy="685800"/>
          </a:xfrm>
        </p:spPr>
        <p:txBody>
          <a:bodyPr vert="horz" wrap="square" lIns="91440" tIns="45720" rIns="91440" bIns="45720" anchor="b" anchorCtr="0"/>
          <a:p>
            <a:pPr eaLnBrk="1" hangingPunct="1"/>
            <a:endParaRPr lang="zh-CN" altLang="en-US" b="1" dirty="0">
              <a:solidFill>
                <a:srgbClr val="993366"/>
              </a:solidFill>
              <a:latin typeface="Arial" panose="020B0604020202020204" pitchFamily="34" charset="0"/>
              <a:ea typeface="楷体_GB2312" pitchFamily="49" charset="-122"/>
            </a:endParaRPr>
          </a:p>
        </p:txBody>
      </p:sp>
      <p:sp>
        <p:nvSpPr>
          <p:cNvPr id="11270" name="Rectangle 1027"/>
          <p:cNvSpPr>
            <a:spLocks noGrp="1"/>
          </p:cNvSpPr>
          <p:nvPr>
            <p:ph idx="1"/>
          </p:nvPr>
        </p:nvSpPr>
        <p:spPr>
          <a:xfrm>
            <a:off x="381000" y="1524000"/>
            <a:ext cx="8534400" cy="4800600"/>
          </a:xfrm>
        </p:spPr>
        <p:txBody>
          <a:bodyPr vert="horz" wrap="square" lIns="91440" tIns="45720" rIns="91440" bIns="45720" anchor="t" anchorCtr="0"/>
          <a:p>
            <a:pPr algn="just" eaLnBrk="1" hangingPunct="1">
              <a:spcAft>
                <a:spcPts val="600"/>
              </a:spcAft>
            </a:pPr>
            <a:r>
              <a:rPr lang="zh-CN" altLang="en-US" dirty="0">
                <a:solidFill>
                  <a:srgbClr val="800080"/>
                </a:solidFill>
                <a:latin typeface="Arial" panose="020B0604020202020204" pitchFamily="34" charset="0"/>
              </a:rPr>
              <a:t>教材</a:t>
            </a:r>
            <a:r>
              <a:rPr lang="zh-CN" altLang="en-US" dirty="0">
                <a:latin typeface="Arial" panose="020B0604020202020204" pitchFamily="34" charset="0"/>
              </a:rPr>
              <a:t>：</a:t>
            </a:r>
            <a:endParaRPr lang="zh-CN" altLang="en-US" dirty="0">
              <a:latin typeface="Arial" panose="020B0604020202020204" pitchFamily="34" charset="0"/>
            </a:endParaRPr>
          </a:p>
          <a:p>
            <a:pPr algn="just" eaLnBrk="1" hangingPunct="1">
              <a:spcAft>
                <a:spcPts val="600"/>
              </a:spcAft>
              <a:buNone/>
            </a:pPr>
            <a:r>
              <a:rPr lang="zh-CN" altLang="en-US" dirty="0">
                <a:solidFill>
                  <a:srgbClr val="333399"/>
                </a:solidFill>
                <a:latin typeface="Arial" panose="020B0604020202020204" pitchFamily="34" charset="0"/>
              </a:rPr>
              <a:t>	形式语言与自动机 （第</a:t>
            </a:r>
            <a:r>
              <a:rPr lang="en-US" altLang="zh-CN" dirty="0">
                <a:solidFill>
                  <a:srgbClr val="333399"/>
                </a:solidFill>
                <a:latin typeface="Arial" panose="020B0604020202020204" pitchFamily="34" charset="0"/>
              </a:rPr>
              <a:t>2</a:t>
            </a:r>
            <a:r>
              <a:rPr lang="zh-CN" altLang="en-US" dirty="0">
                <a:solidFill>
                  <a:srgbClr val="333399"/>
                </a:solidFill>
                <a:latin typeface="Arial" panose="020B0604020202020204" pitchFamily="34" charset="0"/>
              </a:rPr>
              <a:t>版）</a:t>
            </a:r>
            <a:endParaRPr lang="zh-CN" altLang="en-US" dirty="0">
              <a:solidFill>
                <a:srgbClr val="333399"/>
              </a:solidFill>
              <a:latin typeface="Arial" panose="020B0604020202020204" pitchFamily="34" charset="0"/>
            </a:endParaRPr>
          </a:p>
          <a:p>
            <a:pPr algn="just" eaLnBrk="1" hangingPunct="1">
              <a:spcAft>
                <a:spcPts val="600"/>
              </a:spcAft>
              <a:buNone/>
            </a:pPr>
            <a:r>
              <a:rPr lang="zh-CN" altLang="en-US" dirty="0">
                <a:solidFill>
                  <a:srgbClr val="333399"/>
                </a:solidFill>
                <a:latin typeface="Arial" panose="020B0604020202020204" pitchFamily="34" charset="0"/>
              </a:rPr>
              <a:t>		 杨娟 石川 王柏编著 </a:t>
            </a:r>
            <a:endParaRPr lang="zh-CN" altLang="en-US" dirty="0">
              <a:solidFill>
                <a:srgbClr val="333399"/>
              </a:solidFill>
              <a:latin typeface="Arial" panose="020B0604020202020204" pitchFamily="34" charset="0"/>
            </a:endParaRPr>
          </a:p>
          <a:p>
            <a:pPr algn="just" eaLnBrk="1" hangingPunct="1">
              <a:spcAft>
                <a:spcPts val="600"/>
              </a:spcAft>
              <a:buNone/>
            </a:pPr>
            <a:r>
              <a:rPr lang="zh-CN" altLang="en-US" dirty="0">
                <a:solidFill>
                  <a:srgbClr val="333399"/>
                </a:solidFill>
                <a:latin typeface="Arial" panose="020B0604020202020204" pitchFamily="34" charset="0"/>
              </a:rPr>
              <a:t>		 北京邮电大学出版社 20</a:t>
            </a:r>
            <a:r>
              <a:rPr lang="en-US" altLang="zh-CN" dirty="0">
                <a:solidFill>
                  <a:srgbClr val="333399"/>
                </a:solidFill>
                <a:latin typeface="Arial" panose="020B0604020202020204" pitchFamily="34" charset="0"/>
              </a:rPr>
              <a:t>17</a:t>
            </a:r>
            <a:r>
              <a:rPr lang="zh-CN" altLang="en-US" dirty="0">
                <a:solidFill>
                  <a:srgbClr val="333399"/>
                </a:solidFill>
                <a:latin typeface="Arial" panose="020B0604020202020204" pitchFamily="34" charset="0"/>
              </a:rPr>
              <a:t>.</a:t>
            </a:r>
            <a:r>
              <a:rPr lang="en-US" altLang="zh-CN" dirty="0">
                <a:solidFill>
                  <a:srgbClr val="333399"/>
                </a:solidFill>
                <a:latin typeface="Arial" panose="020B0604020202020204" pitchFamily="34" charset="0"/>
              </a:rPr>
              <a:t>2</a:t>
            </a:r>
            <a:endParaRPr lang="zh-CN" altLang="en-US" dirty="0">
              <a:solidFill>
                <a:srgbClr val="333399"/>
              </a:solidFill>
              <a:latin typeface="Arial" panose="020B0604020202020204" pitchFamily="34" charset="0"/>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9635"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9636"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69637" name="Text Box 2"/>
          <p:cNvSpPr txBox="1"/>
          <p:nvPr/>
        </p:nvSpPr>
        <p:spPr>
          <a:xfrm>
            <a:off x="457200" y="1376363"/>
            <a:ext cx="8686800" cy="46783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110000"/>
              </a:lnSpc>
              <a:spcBef>
                <a:spcPct val="0"/>
              </a:spcBef>
              <a:buClrTx/>
              <a:buSzTx/>
              <a:buFont typeface="Wingdings" panose="05000000000000000000" pitchFamily="2" charset="2"/>
              <a:buChar char="²"/>
            </a:pPr>
            <a:r>
              <a:rPr lang="zh-CN" altLang="en-US" sz="2400" dirty="0">
                <a:solidFill>
                  <a:srgbClr val="333399"/>
                </a:solidFill>
              </a:rPr>
              <a:t> </a:t>
            </a:r>
            <a:r>
              <a:rPr lang="zh-CN" altLang="en-US" sz="2400" dirty="0">
                <a:solidFill>
                  <a:srgbClr val="800080"/>
                </a:solidFill>
                <a:ea typeface="华文行楷" panose="02010800040101010101" pitchFamily="2" charset="-122"/>
              </a:rPr>
              <a:t>集合的归纳定义</a:t>
            </a:r>
            <a:endParaRPr lang="zh-CN" altLang="en-US" sz="2400" dirty="0">
              <a:solidFill>
                <a:srgbClr val="800080"/>
              </a:solidFill>
              <a:ea typeface="华文行楷" panose="02010800040101010101" pitchFamily="2" charset="-122"/>
            </a:endParaRPr>
          </a:p>
          <a:p>
            <a:pPr marL="0" lvl="0" indent="0" eaLnBrk="1" hangingPunct="1">
              <a:lnSpc>
                <a:spcPct val="110000"/>
              </a:lnSpc>
              <a:spcBef>
                <a:spcPct val="0"/>
              </a:spcBef>
              <a:buClrTx/>
              <a:buSzTx/>
              <a:buFontTx/>
              <a:buNone/>
            </a:pPr>
            <a:r>
              <a:rPr lang="zh-CN" altLang="en-US" sz="2400" dirty="0">
                <a:solidFill>
                  <a:srgbClr val="333399"/>
                </a:solidFill>
                <a:ea typeface="华文行楷" panose="02010800040101010101" pitchFamily="2" charset="-122"/>
              </a:rPr>
              <a:t>    </a:t>
            </a:r>
            <a:r>
              <a:rPr lang="zh-CN" altLang="en-US" sz="2400" dirty="0">
                <a:solidFill>
                  <a:srgbClr val="333399"/>
                </a:solidFill>
                <a:latin typeface="华文行楷" panose="02010800040101010101" pitchFamily="2" charset="-122"/>
                <a:ea typeface="华文行楷" panose="02010800040101010101" pitchFamily="2" charset="-122"/>
              </a:rPr>
              <a:t>由 </a:t>
            </a:r>
            <a:r>
              <a:rPr lang="zh-CN" altLang="en-US" sz="2400" i="1" dirty="0">
                <a:solidFill>
                  <a:srgbClr val="333399"/>
                </a:solidFill>
                <a:latin typeface="Arial" panose="020B0604020202020204" pitchFamily="34" charset="0"/>
                <a:ea typeface="华文行楷" panose="02010800040101010101" pitchFamily="2" charset="-122"/>
              </a:rPr>
              <a:t>3 </a:t>
            </a:r>
            <a:r>
              <a:rPr lang="zh-CN" altLang="en-US" sz="2400" dirty="0">
                <a:solidFill>
                  <a:srgbClr val="333399"/>
                </a:solidFill>
                <a:latin typeface="华文行楷" panose="02010800040101010101" pitchFamily="2" charset="-122"/>
                <a:ea typeface="华文行楷" panose="02010800040101010101" pitchFamily="2" charset="-122"/>
              </a:rPr>
              <a:t>部分构成：</a:t>
            </a:r>
            <a:endParaRPr lang="zh-CN" altLang="en-US" sz="2400" dirty="0">
              <a:solidFill>
                <a:srgbClr val="333399"/>
              </a:solidFill>
              <a:latin typeface="华文行楷" panose="02010800040101010101" pitchFamily="2" charset="-122"/>
              <a:ea typeface="华文行楷" panose="02010800040101010101" pitchFamily="2" charset="-122"/>
            </a:endParaRPr>
          </a:p>
          <a:p>
            <a:pPr marL="0" lvl="0" indent="0" eaLnBrk="1" hangingPunct="1">
              <a:lnSpc>
                <a:spcPct val="110000"/>
              </a:lnSpc>
              <a:spcBef>
                <a:spcPct val="0"/>
              </a:spcBef>
              <a:buClrTx/>
              <a:buSzTx/>
              <a:buFontTx/>
              <a:buNone/>
            </a:pPr>
            <a:r>
              <a:rPr lang="zh-CN" altLang="en-US" sz="2400" dirty="0">
                <a:solidFill>
                  <a:srgbClr val="333399"/>
                </a:solidFill>
                <a:latin typeface="华文行楷" panose="02010800040101010101" pitchFamily="2" charset="-122"/>
                <a:ea typeface="华文行楷" panose="02010800040101010101" pitchFamily="2" charset="-122"/>
              </a:rPr>
              <a:t>     </a:t>
            </a:r>
            <a:r>
              <a:rPr lang="zh-CN" altLang="en-US" sz="2400" i="1" dirty="0">
                <a:solidFill>
                  <a:srgbClr val="333399"/>
                </a:solidFill>
                <a:latin typeface="Arial" panose="020B0604020202020204" pitchFamily="34" charset="0"/>
                <a:ea typeface="华文行楷" panose="02010800040101010101" pitchFamily="2" charset="-122"/>
              </a:rPr>
              <a:t>1 </a:t>
            </a:r>
            <a:r>
              <a:rPr lang="zh-CN" altLang="en-US" sz="2400" dirty="0">
                <a:solidFill>
                  <a:srgbClr val="800080"/>
                </a:solidFill>
                <a:latin typeface="华文行楷" panose="02010800040101010101" pitchFamily="2" charset="-122"/>
                <a:ea typeface="华文行楷" panose="02010800040101010101" pitchFamily="2" charset="-122"/>
              </a:rPr>
              <a:t>基础</a:t>
            </a:r>
            <a:r>
              <a:rPr lang="zh-CN" altLang="en-US" sz="2400" dirty="0">
                <a:solidFill>
                  <a:srgbClr val="333399"/>
                </a:solidFill>
                <a:latin typeface="华文行楷" panose="02010800040101010101" pitchFamily="2" charset="-122"/>
                <a:ea typeface="华文行楷" panose="02010800040101010101" pitchFamily="2" charset="-122"/>
              </a:rPr>
              <a:t>（</a:t>
            </a:r>
            <a:r>
              <a:rPr lang="en-US" altLang="zh-CN" sz="2400" i="1" dirty="0">
                <a:solidFill>
                  <a:srgbClr val="333399"/>
                </a:solidFill>
                <a:latin typeface="Arial" panose="020B0604020202020204" pitchFamily="34" charset="0"/>
                <a:ea typeface="华文行楷" panose="02010800040101010101" pitchFamily="2" charset="-122"/>
              </a:rPr>
              <a:t>basis</a:t>
            </a:r>
            <a:r>
              <a:rPr lang="en-US" altLang="zh-CN" sz="2400" dirty="0">
                <a:solidFill>
                  <a:srgbClr val="333399"/>
                </a:solidFill>
                <a:latin typeface="华文行楷" panose="02010800040101010101" pitchFamily="2" charset="-122"/>
                <a:ea typeface="华文行楷" panose="02010800040101010101" pitchFamily="2" charset="-122"/>
              </a:rPr>
              <a:t>）    //  </a:t>
            </a:r>
            <a:r>
              <a:rPr lang="zh-CN" altLang="en-US" sz="2400" dirty="0">
                <a:solidFill>
                  <a:srgbClr val="333399"/>
                </a:solidFill>
                <a:latin typeface="华文行楷" panose="02010800040101010101" pitchFamily="2" charset="-122"/>
                <a:ea typeface="华文行楷" panose="02010800040101010101" pitchFamily="2" charset="-122"/>
              </a:rPr>
              <a:t>直接定义集合中的元素（至少</a:t>
            </a:r>
            <a:r>
              <a:rPr lang="zh-CN" altLang="en-US" sz="2400" i="1" dirty="0">
                <a:solidFill>
                  <a:srgbClr val="333399"/>
                </a:solidFill>
                <a:latin typeface="Arial" panose="020B0604020202020204" pitchFamily="34" charset="0"/>
                <a:ea typeface="华文行楷" panose="02010800040101010101" pitchFamily="2" charset="-122"/>
              </a:rPr>
              <a:t>1</a:t>
            </a:r>
            <a:r>
              <a:rPr lang="zh-CN" altLang="en-US" sz="2400" dirty="0">
                <a:solidFill>
                  <a:srgbClr val="333399"/>
                </a:solidFill>
                <a:latin typeface="华文行楷" panose="02010800040101010101" pitchFamily="2" charset="-122"/>
                <a:ea typeface="华文行楷" panose="02010800040101010101" pitchFamily="2" charset="-122"/>
              </a:rPr>
              <a:t>个）</a:t>
            </a:r>
            <a:endParaRPr lang="zh-CN" altLang="en-US" sz="2400" dirty="0">
              <a:solidFill>
                <a:srgbClr val="333399"/>
              </a:solidFill>
              <a:latin typeface="华文行楷" panose="02010800040101010101" pitchFamily="2" charset="-122"/>
              <a:ea typeface="华文行楷" panose="02010800040101010101" pitchFamily="2" charset="-122"/>
            </a:endParaRPr>
          </a:p>
          <a:p>
            <a:pPr marL="0" lvl="0" indent="0" eaLnBrk="1" hangingPunct="1">
              <a:lnSpc>
                <a:spcPct val="110000"/>
              </a:lnSpc>
              <a:spcBef>
                <a:spcPct val="0"/>
              </a:spcBef>
              <a:buClrTx/>
              <a:buSzTx/>
              <a:buFontTx/>
              <a:buNone/>
            </a:pPr>
            <a:r>
              <a:rPr lang="zh-CN" altLang="en-US" sz="2400" dirty="0">
                <a:solidFill>
                  <a:srgbClr val="333399"/>
                </a:solidFill>
                <a:latin typeface="华文行楷" panose="02010800040101010101" pitchFamily="2" charset="-122"/>
                <a:ea typeface="华文行楷" panose="02010800040101010101" pitchFamily="2" charset="-122"/>
              </a:rPr>
              <a:t>     </a:t>
            </a:r>
            <a:r>
              <a:rPr lang="zh-CN" altLang="en-US" sz="2400" i="1" dirty="0">
                <a:solidFill>
                  <a:srgbClr val="333399"/>
                </a:solidFill>
                <a:latin typeface="Arial" panose="020B0604020202020204" pitchFamily="34" charset="0"/>
                <a:ea typeface="华文行楷" panose="02010800040101010101" pitchFamily="2" charset="-122"/>
              </a:rPr>
              <a:t>2 </a:t>
            </a:r>
            <a:r>
              <a:rPr lang="zh-CN" altLang="en-US" sz="2400" dirty="0">
                <a:solidFill>
                  <a:srgbClr val="800080"/>
                </a:solidFill>
                <a:latin typeface="华文行楷" panose="02010800040101010101" pitchFamily="2" charset="-122"/>
                <a:ea typeface="华文行楷" panose="02010800040101010101" pitchFamily="2" charset="-122"/>
              </a:rPr>
              <a:t>归纳</a:t>
            </a:r>
            <a:r>
              <a:rPr lang="zh-CN" altLang="en-US" sz="2400" dirty="0">
                <a:solidFill>
                  <a:srgbClr val="333399"/>
                </a:solidFill>
                <a:latin typeface="华文行楷" panose="02010800040101010101" pitchFamily="2" charset="-122"/>
                <a:ea typeface="华文行楷" panose="02010800040101010101" pitchFamily="2" charset="-122"/>
              </a:rPr>
              <a:t>（</a:t>
            </a:r>
            <a:r>
              <a:rPr lang="en-US" altLang="zh-CN" sz="2400" i="1" dirty="0">
                <a:solidFill>
                  <a:srgbClr val="333399"/>
                </a:solidFill>
                <a:latin typeface="Arial" panose="020B0604020202020204" pitchFamily="34" charset="0"/>
                <a:ea typeface="华文行楷" panose="02010800040101010101" pitchFamily="2" charset="-122"/>
              </a:rPr>
              <a:t>induction</a:t>
            </a:r>
            <a:r>
              <a:rPr lang="en-US" altLang="zh-CN" sz="2400" dirty="0">
                <a:solidFill>
                  <a:srgbClr val="333399"/>
                </a:solidFill>
                <a:latin typeface="华文行楷" panose="02010800040101010101" pitchFamily="2" charset="-122"/>
                <a:ea typeface="华文行楷" panose="02010800040101010101" pitchFamily="2" charset="-122"/>
              </a:rPr>
              <a:t>）// </a:t>
            </a:r>
            <a:r>
              <a:rPr lang="zh-CN" altLang="en-US" sz="2400" dirty="0">
                <a:solidFill>
                  <a:srgbClr val="333399"/>
                </a:solidFill>
                <a:latin typeface="华文行楷" panose="02010800040101010101" pitchFamily="2" charset="-122"/>
                <a:ea typeface="华文行楷" panose="02010800040101010101" pitchFamily="2" charset="-122"/>
              </a:rPr>
              <a:t>从已知元素生成新元素的规则</a:t>
            </a:r>
            <a:endParaRPr lang="zh-CN" altLang="en-US" sz="2400" dirty="0">
              <a:solidFill>
                <a:srgbClr val="333399"/>
              </a:solidFill>
              <a:latin typeface="华文行楷" panose="02010800040101010101" pitchFamily="2" charset="-122"/>
              <a:ea typeface="华文行楷" panose="02010800040101010101" pitchFamily="2" charset="-122"/>
            </a:endParaRPr>
          </a:p>
          <a:p>
            <a:pPr marL="0" lvl="0" indent="0" eaLnBrk="1" hangingPunct="1">
              <a:lnSpc>
                <a:spcPct val="110000"/>
              </a:lnSpc>
              <a:spcBef>
                <a:spcPct val="0"/>
              </a:spcBef>
              <a:buClrTx/>
              <a:buSzTx/>
              <a:buFontTx/>
              <a:buNone/>
            </a:pPr>
            <a:r>
              <a:rPr lang="zh-CN" altLang="en-US" sz="2400" dirty="0">
                <a:solidFill>
                  <a:srgbClr val="333399"/>
                </a:solidFill>
                <a:latin typeface="华文行楷" panose="02010800040101010101" pitchFamily="2" charset="-122"/>
                <a:ea typeface="华文行楷" panose="02010800040101010101" pitchFamily="2" charset="-122"/>
              </a:rPr>
              <a:t>     </a:t>
            </a:r>
            <a:r>
              <a:rPr lang="zh-CN" altLang="en-US" sz="2400" i="1" dirty="0">
                <a:solidFill>
                  <a:srgbClr val="333399"/>
                </a:solidFill>
                <a:latin typeface="Arial" panose="020B0604020202020204" pitchFamily="34" charset="0"/>
                <a:ea typeface="华文行楷" panose="02010800040101010101" pitchFamily="2" charset="-122"/>
              </a:rPr>
              <a:t>3 </a:t>
            </a:r>
            <a:r>
              <a:rPr lang="zh-CN" altLang="en-US" sz="2400" dirty="0">
                <a:solidFill>
                  <a:srgbClr val="800080"/>
                </a:solidFill>
                <a:latin typeface="华文行楷" panose="02010800040101010101" pitchFamily="2" charset="-122"/>
                <a:ea typeface="华文行楷" panose="02010800040101010101" pitchFamily="2" charset="-122"/>
              </a:rPr>
              <a:t>极小性限制      </a:t>
            </a:r>
            <a:r>
              <a:rPr lang="zh-CN" altLang="en-US" sz="2400" dirty="0">
                <a:solidFill>
                  <a:srgbClr val="333399"/>
                </a:solidFill>
                <a:latin typeface="华文行楷" panose="02010800040101010101" pitchFamily="2" charset="-122"/>
                <a:ea typeface="华文行楷" panose="02010800040101010101" pitchFamily="2" charset="-122"/>
              </a:rPr>
              <a:t>//  申明集合中的元素只能由 </a:t>
            </a:r>
            <a:r>
              <a:rPr lang="zh-CN" altLang="en-US" sz="2400" i="1" dirty="0">
                <a:solidFill>
                  <a:srgbClr val="333399"/>
                </a:solidFill>
                <a:latin typeface="Arial" panose="020B0604020202020204" pitchFamily="34" charset="0"/>
                <a:ea typeface="华文行楷" panose="02010800040101010101" pitchFamily="2" charset="-122"/>
              </a:rPr>
              <a:t>1、2 </a:t>
            </a:r>
            <a:r>
              <a:rPr lang="zh-CN" altLang="en-US" sz="2400" dirty="0">
                <a:solidFill>
                  <a:srgbClr val="333399"/>
                </a:solidFill>
                <a:latin typeface="华文行楷" panose="02010800040101010101" pitchFamily="2" charset="-122"/>
                <a:ea typeface="华文行楷" panose="02010800040101010101" pitchFamily="2" charset="-122"/>
              </a:rPr>
              <a:t>生成</a:t>
            </a:r>
            <a:endParaRPr lang="zh-CN" altLang="en-US" sz="2400" dirty="0">
              <a:solidFill>
                <a:srgbClr val="800080"/>
              </a:solidFill>
              <a:latin typeface="华文行楷" panose="02010800040101010101" pitchFamily="2" charset="-122"/>
              <a:ea typeface="华文行楷" panose="02010800040101010101" pitchFamily="2" charset="-122"/>
            </a:endParaRPr>
          </a:p>
          <a:p>
            <a:pPr marL="0" lvl="0" indent="0" eaLnBrk="1" hangingPunct="1">
              <a:lnSpc>
                <a:spcPct val="110000"/>
              </a:lnSpc>
              <a:spcBef>
                <a:spcPct val="0"/>
              </a:spcBef>
              <a:buClrTx/>
              <a:buSzTx/>
              <a:buFont typeface="Wingdings" panose="05000000000000000000" pitchFamily="2" charset="2"/>
              <a:buChar char=" "/>
            </a:pPr>
            <a:r>
              <a:rPr lang="zh-CN" altLang="en-US" sz="1000" dirty="0">
                <a:solidFill>
                  <a:srgbClr val="333399"/>
                </a:solidFill>
              </a:rPr>
              <a:t> </a:t>
            </a:r>
            <a:endParaRPr lang="zh-CN" altLang="en-US" sz="1000" dirty="0">
              <a:solidFill>
                <a:srgbClr val="333399"/>
              </a:solidFill>
            </a:endParaRPr>
          </a:p>
          <a:p>
            <a:pPr marL="0" lvl="0" indent="0" eaLnBrk="1" hangingPunct="1">
              <a:lnSpc>
                <a:spcPct val="110000"/>
              </a:lnSpc>
              <a:spcBef>
                <a:spcPct val="0"/>
              </a:spcBef>
              <a:buClrTx/>
              <a:buSzTx/>
              <a:buFont typeface="Wingdings" panose="05000000000000000000" pitchFamily="2" charset="2"/>
              <a:buChar char="²"/>
            </a:pPr>
            <a:r>
              <a:rPr lang="zh-CN" altLang="en-US" sz="2400" dirty="0">
                <a:solidFill>
                  <a:srgbClr val="333399"/>
                </a:solidFill>
              </a:rPr>
              <a:t> </a:t>
            </a:r>
            <a:r>
              <a:rPr lang="zh-CN" altLang="en-US" sz="2400" dirty="0">
                <a:solidFill>
                  <a:srgbClr val="800080"/>
                </a:solidFill>
                <a:ea typeface="华文行楷" panose="02010800040101010101" pitchFamily="2" charset="-122"/>
              </a:rPr>
              <a:t>结构归纳法</a:t>
            </a:r>
            <a:endParaRPr lang="zh-CN" altLang="en-US" sz="2400" dirty="0">
              <a:solidFill>
                <a:srgbClr val="800080"/>
              </a:solidFill>
              <a:ea typeface="华文行楷" panose="02010800040101010101" pitchFamily="2" charset="-122"/>
            </a:endParaRPr>
          </a:p>
          <a:p>
            <a:pPr marL="0" lvl="0" indent="0" eaLnBrk="1" hangingPunct="1">
              <a:lnSpc>
                <a:spcPct val="110000"/>
              </a:lnSpc>
              <a:spcBef>
                <a:spcPct val="0"/>
              </a:spcBef>
              <a:buClrTx/>
              <a:buSzTx/>
              <a:buFontTx/>
              <a:buNone/>
            </a:pPr>
            <a:r>
              <a:rPr lang="zh-CN" altLang="en-US" sz="2400" dirty="0">
                <a:solidFill>
                  <a:srgbClr val="333399"/>
                </a:solidFill>
                <a:ea typeface="华文行楷" panose="02010800040101010101" pitchFamily="2" charset="-122"/>
              </a:rPr>
              <a:t>    对于归纳定义的集合 </a:t>
            </a:r>
            <a:r>
              <a:rPr lang="en-US" altLang="zh-CN" sz="2400" i="1" dirty="0">
                <a:solidFill>
                  <a:srgbClr val="333399"/>
                </a:solidFill>
                <a:latin typeface="Arial" panose="020B0604020202020204" pitchFamily="34" charset="0"/>
                <a:ea typeface="华文行楷" panose="02010800040101010101" pitchFamily="2" charset="-122"/>
              </a:rPr>
              <a:t>S</a:t>
            </a:r>
            <a:r>
              <a:rPr lang="en-US" altLang="zh-CN" sz="2400" dirty="0">
                <a:solidFill>
                  <a:srgbClr val="333399"/>
                </a:solidFill>
                <a:ea typeface="华文行楷" panose="02010800040101010101" pitchFamily="2" charset="-122"/>
              </a:rPr>
              <a:t>，</a:t>
            </a:r>
            <a:r>
              <a:rPr lang="zh-CN" altLang="en-US" sz="2400" dirty="0">
                <a:solidFill>
                  <a:srgbClr val="333399"/>
                </a:solidFill>
                <a:ea typeface="华文行楷" panose="02010800040101010101" pitchFamily="2" charset="-122"/>
              </a:rPr>
              <a:t>欲证对于任意</a:t>
            </a:r>
            <a:r>
              <a:rPr lang="en-US" altLang="zh-CN" sz="2400" i="1" dirty="0">
                <a:solidFill>
                  <a:srgbClr val="333399"/>
                </a:solidFill>
                <a:latin typeface="Arial" panose="020B0604020202020204" pitchFamily="34" charset="0"/>
                <a:ea typeface="华文行楷" panose="02010800040101010101" pitchFamily="2" charset="-122"/>
              </a:rPr>
              <a:t>x</a:t>
            </a:r>
            <a:r>
              <a:rPr lang="en-US" altLang="zh-CN" sz="2000" dirty="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i="1" dirty="0">
                <a:solidFill>
                  <a:srgbClr val="333399"/>
                </a:solidFill>
                <a:latin typeface="Arial" panose="020B0604020202020204" pitchFamily="34" charset="0"/>
                <a:ea typeface="华文行楷" panose="02010800040101010101" pitchFamily="2" charset="-122"/>
              </a:rPr>
              <a:t>S</a:t>
            </a:r>
            <a:r>
              <a:rPr lang="en-US" altLang="zh-CN" sz="2400" dirty="0">
                <a:solidFill>
                  <a:srgbClr val="333399"/>
                </a:solidFill>
                <a:ea typeface="华文行楷" panose="02010800040101010101" pitchFamily="2" charset="-122"/>
              </a:rPr>
              <a:t>，</a:t>
            </a:r>
            <a:r>
              <a:rPr lang="zh-CN" altLang="en-US" sz="2400" dirty="0">
                <a:solidFill>
                  <a:srgbClr val="333399"/>
                </a:solidFill>
                <a:ea typeface="华文行楷" panose="02010800040101010101" pitchFamily="2" charset="-122"/>
              </a:rPr>
              <a:t>满足性质</a:t>
            </a:r>
            <a:r>
              <a:rPr lang="en-US" altLang="zh-CN" sz="2400" i="1" dirty="0">
                <a:solidFill>
                  <a:srgbClr val="333399"/>
                </a:solidFill>
                <a:latin typeface="Arial" panose="020B0604020202020204" pitchFamily="34" charset="0"/>
                <a:ea typeface="华文行楷" panose="02010800040101010101" pitchFamily="2" charset="-122"/>
              </a:rPr>
              <a:t>P(x)</a:t>
            </a:r>
            <a:r>
              <a:rPr lang="en-US" altLang="zh-CN" sz="2400" dirty="0">
                <a:solidFill>
                  <a:srgbClr val="333399"/>
                </a:solidFill>
                <a:ea typeface="华文行楷" panose="02010800040101010101" pitchFamily="2" charset="-122"/>
              </a:rPr>
              <a:t>.</a:t>
            </a:r>
            <a:r>
              <a:rPr lang="en-US" altLang="zh-CN" sz="2400" dirty="0">
                <a:solidFill>
                  <a:srgbClr val="333399"/>
                </a:solidFill>
                <a:latin typeface="华文行楷" panose="02010800040101010101" pitchFamily="2" charset="-122"/>
                <a:ea typeface="华文行楷" panose="02010800040101010101" pitchFamily="2" charset="-122"/>
              </a:rPr>
              <a:t> </a:t>
            </a:r>
            <a:endParaRPr lang="en-US" altLang="zh-CN" sz="2400" dirty="0">
              <a:solidFill>
                <a:srgbClr val="333399"/>
              </a:solidFill>
              <a:latin typeface="华文行楷" panose="02010800040101010101" pitchFamily="2" charset="-122"/>
              <a:ea typeface="华文行楷" panose="02010800040101010101" pitchFamily="2" charset="-122"/>
            </a:endParaRPr>
          </a:p>
          <a:p>
            <a:pPr marL="0" lvl="0" indent="0" eaLnBrk="1" hangingPunct="1">
              <a:lnSpc>
                <a:spcPct val="110000"/>
              </a:lnSpc>
              <a:spcBef>
                <a:spcPct val="0"/>
              </a:spcBef>
              <a:buClrTx/>
              <a:buSzTx/>
              <a:buFontTx/>
              <a:buNone/>
            </a:pPr>
            <a:r>
              <a:rPr lang="en-US" altLang="zh-CN" sz="2400" dirty="0">
                <a:solidFill>
                  <a:srgbClr val="333399"/>
                </a:solidFill>
                <a:latin typeface="华文行楷" panose="02010800040101010101" pitchFamily="2" charset="-122"/>
                <a:ea typeface="华文行楷" panose="02010800040101010101" pitchFamily="2" charset="-122"/>
              </a:rPr>
              <a:t>     </a:t>
            </a:r>
            <a:r>
              <a:rPr lang="en-US" altLang="zh-CN" sz="2400" i="1" dirty="0">
                <a:solidFill>
                  <a:srgbClr val="333399"/>
                </a:solidFill>
                <a:latin typeface="Arial" panose="020B0604020202020204" pitchFamily="34" charset="0"/>
                <a:ea typeface="华文行楷" panose="02010800040101010101" pitchFamily="2" charset="-122"/>
              </a:rPr>
              <a:t>1 </a:t>
            </a:r>
            <a:r>
              <a:rPr lang="zh-CN" altLang="en-US" sz="2400" dirty="0">
                <a:solidFill>
                  <a:srgbClr val="800080"/>
                </a:solidFill>
                <a:latin typeface="华文行楷" panose="02010800040101010101" pitchFamily="2" charset="-122"/>
                <a:ea typeface="华文行楷" panose="02010800040101010101" pitchFamily="2" charset="-122"/>
              </a:rPr>
              <a:t>基础</a:t>
            </a:r>
            <a:r>
              <a:rPr lang="zh-CN" altLang="en-US" sz="2400" dirty="0">
                <a:solidFill>
                  <a:srgbClr val="333399"/>
                </a:solidFill>
                <a:latin typeface="华文行楷" panose="02010800040101010101" pitchFamily="2" charset="-122"/>
                <a:ea typeface="华文行楷" panose="02010800040101010101" pitchFamily="2" charset="-122"/>
              </a:rPr>
              <a:t>（</a:t>
            </a:r>
            <a:r>
              <a:rPr lang="en-US" altLang="zh-CN" sz="2400" i="1" dirty="0">
                <a:solidFill>
                  <a:srgbClr val="333399"/>
                </a:solidFill>
                <a:latin typeface="Arial" panose="020B0604020202020204" pitchFamily="34" charset="0"/>
                <a:ea typeface="华文行楷" panose="02010800040101010101" pitchFamily="2" charset="-122"/>
              </a:rPr>
              <a:t>basis</a:t>
            </a:r>
            <a:r>
              <a:rPr lang="en-US" altLang="zh-CN" sz="2400" dirty="0">
                <a:solidFill>
                  <a:srgbClr val="333399"/>
                </a:solidFill>
                <a:latin typeface="华文行楷" panose="02010800040101010101" pitchFamily="2" charset="-122"/>
                <a:ea typeface="华文行楷" panose="02010800040101010101" pitchFamily="2" charset="-122"/>
              </a:rPr>
              <a:t>）    //  </a:t>
            </a:r>
            <a:r>
              <a:rPr lang="zh-CN" altLang="en-US" sz="2400" dirty="0">
                <a:solidFill>
                  <a:srgbClr val="333399"/>
                </a:solidFill>
                <a:latin typeface="华文行楷" panose="02010800040101010101" pitchFamily="2" charset="-122"/>
                <a:ea typeface="华文行楷" panose="02010800040101010101" pitchFamily="2" charset="-122"/>
              </a:rPr>
              <a:t>若有直接定义 </a:t>
            </a:r>
            <a:r>
              <a:rPr lang="en-US" altLang="zh-CN" sz="2400" i="1" dirty="0">
                <a:solidFill>
                  <a:srgbClr val="333399"/>
                </a:solidFill>
                <a:latin typeface="Arial" panose="020B0604020202020204" pitchFamily="34" charset="0"/>
                <a:ea typeface="华文行楷" panose="02010800040101010101" pitchFamily="2" charset="-122"/>
              </a:rPr>
              <a:t>a</a:t>
            </a:r>
            <a:r>
              <a:rPr lang="en-US" altLang="zh-CN" sz="2000" dirty="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i="1" dirty="0">
                <a:solidFill>
                  <a:srgbClr val="333399"/>
                </a:solidFill>
                <a:latin typeface="Arial" panose="020B0604020202020204" pitchFamily="34" charset="0"/>
                <a:ea typeface="华文行楷" panose="02010800040101010101" pitchFamily="2" charset="-122"/>
              </a:rPr>
              <a:t>S</a:t>
            </a:r>
            <a:r>
              <a:rPr lang="en-US" altLang="zh-CN" sz="2400" dirty="0">
                <a:solidFill>
                  <a:srgbClr val="333399"/>
                </a:solidFill>
                <a:ea typeface="华文行楷" panose="02010800040101010101" pitchFamily="2" charset="-122"/>
              </a:rPr>
              <a:t>，</a:t>
            </a:r>
            <a:r>
              <a:rPr lang="zh-CN" altLang="en-US" sz="2400" dirty="0">
                <a:solidFill>
                  <a:srgbClr val="333399"/>
                </a:solidFill>
                <a:ea typeface="华文行楷" panose="02010800040101010101" pitchFamily="2" charset="-122"/>
              </a:rPr>
              <a:t>则证明 </a:t>
            </a:r>
            <a:r>
              <a:rPr lang="en-US" altLang="zh-CN" sz="2400" i="1" dirty="0">
                <a:solidFill>
                  <a:srgbClr val="333399"/>
                </a:solidFill>
                <a:latin typeface="Arial" panose="020B0604020202020204" pitchFamily="34" charset="0"/>
                <a:ea typeface="华文行楷" panose="02010800040101010101" pitchFamily="2" charset="-122"/>
              </a:rPr>
              <a:t>P(a)</a:t>
            </a:r>
            <a:endParaRPr lang="en-US" altLang="zh-CN" sz="2400" dirty="0">
              <a:solidFill>
                <a:srgbClr val="333399"/>
              </a:solidFill>
              <a:latin typeface="华文行楷" panose="02010800040101010101" pitchFamily="2" charset="-122"/>
              <a:ea typeface="华文行楷" panose="02010800040101010101" pitchFamily="2" charset="-122"/>
            </a:endParaRPr>
          </a:p>
          <a:p>
            <a:pPr marL="0" lvl="0" indent="0" eaLnBrk="1" hangingPunct="1">
              <a:lnSpc>
                <a:spcPct val="110000"/>
              </a:lnSpc>
              <a:spcBef>
                <a:spcPct val="0"/>
              </a:spcBef>
              <a:buClrTx/>
              <a:buSzTx/>
              <a:buFontTx/>
              <a:buNone/>
            </a:pPr>
            <a:r>
              <a:rPr lang="en-US" altLang="zh-CN" sz="2400" dirty="0">
                <a:solidFill>
                  <a:srgbClr val="333399"/>
                </a:solidFill>
                <a:latin typeface="华文行楷" panose="02010800040101010101" pitchFamily="2" charset="-122"/>
                <a:ea typeface="华文行楷" panose="02010800040101010101" pitchFamily="2" charset="-122"/>
              </a:rPr>
              <a:t>     </a:t>
            </a:r>
            <a:r>
              <a:rPr lang="en-US" altLang="zh-CN" sz="2400" i="1" dirty="0">
                <a:solidFill>
                  <a:srgbClr val="333399"/>
                </a:solidFill>
                <a:latin typeface="Arial" panose="020B0604020202020204" pitchFamily="34" charset="0"/>
                <a:ea typeface="华文行楷" panose="02010800040101010101" pitchFamily="2" charset="-122"/>
              </a:rPr>
              <a:t>2 </a:t>
            </a:r>
            <a:r>
              <a:rPr lang="zh-CN" altLang="en-US" sz="2400" dirty="0">
                <a:solidFill>
                  <a:srgbClr val="800080"/>
                </a:solidFill>
                <a:latin typeface="华文行楷" panose="02010800040101010101" pitchFamily="2" charset="-122"/>
                <a:ea typeface="华文行楷" panose="02010800040101010101" pitchFamily="2" charset="-122"/>
              </a:rPr>
              <a:t>归纳</a:t>
            </a:r>
            <a:r>
              <a:rPr lang="zh-CN" altLang="en-US" sz="2400" dirty="0">
                <a:solidFill>
                  <a:srgbClr val="333399"/>
                </a:solidFill>
                <a:latin typeface="华文行楷" panose="02010800040101010101" pitchFamily="2" charset="-122"/>
                <a:ea typeface="华文行楷" panose="02010800040101010101" pitchFamily="2" charset="-122"/>
              </a:rPr>
              <a:t>（</a:t>
            </a:r>
            <a:r>
              <a:rPr lang="en-US" altLang="zh-CN" sz="2400" i="1" dirty="0">
                <a:solidFill>
                  <a:srgbClr val="333399"/>
                </a:solidFill>
                <a:latin typeface="Arial" panose="020B0604020202020204" pitchFamily="34" charset="0"/>
                <a:ea typeface="华文行楷" panose="02010800040101010101" pitchFamily="2" charset="-122"/>
              </a:rPr>
              <a:t>induction</a:t>
            </a:r>
            <a:r>
              <a:rPr lang="en-US" altLang="zh-CN" sz="2400" dirty="0">
                <a:solidFill>
                  <a:srgbClr val="333399"/>
                </a:solidFill>
                <a:latin typeface="华文行楷" panose="02010800040101010101" pitchFamily="2" charset="-122"/>
                <a:ea typeface="华文行楷" panose="02010800040101010101" pitchFamily="2" charset="-122"/>
              </a:rPr>
              <a:t>）  // </a:t>
            </a:r>
            <a:r>
              <a:rPr lang="zh-CN" altLang="en-US" sz="2400" dirty="0">
                <a:solidFill>
                  <a:srgbClr val="333399"/>
                </a:solidFill>
                <a:latin typeface="华文行楷" panose="02010800040101010101" pitchFamily="2" charset="-122"/>
                <a:ea typeface="华文行楷" panose="02010800040101010101" pitchFamily="2" charset="-122"/>
              </a:rPr>
              <a:t>若归纳定义中有规则 </a:t>
            </a:r>
            <a:endParaRPr lang="zh-CN" altLang="en-US" sz="2400" dirty="0">
              <a:solidFill>
                <a:srgbClr val="333399"/>
              </a:solidFill>
              <a:latin typeface="华文行楷" panose="02010800040101010101" pitchFamily="2" charset="-122"/>
              <a:ea typeface="华文行楷" panose="02010800040101010101" pitchFamily="2" charset="-122"/>
            </a:endParaRPr>
          </a:p>
          <a:p>
            <a:pPr marL="0" lvl="0" indent="0" eaLnBrk="1" hangingPunct="1">
              <a:lnSpc>
                <a:spcPct val="110000"/>
              </a:lnSpc>
              <a:spcBef>
                <a:spcPct val="0"/>
              </a:spcBef>
              <a:buClrTx/>
              <a:buSzTx/>
              <a:buFontTx/>
              <a:buNone/>
            </a:pPr>
            <a:r>
              <a:rPr lang="zh-CN" altLang="en-US" sz="2400" dirty="0">
                <a:solidFill>
                  <a:srgbClr val="333399"/>
                </a:solidFill>
                <a:latin typeface="华文行楷" panose="02010800040101010101" pitchFamily="2" charset="-122"/>
                <a:ea typeface="华文行楷" panose="02010800040101010101" pitchFamily="2" charset="-122"/>
              </a:rPr>
              <a:t>         </a:t>
            </a:r>
            <a:r>
              <a:rPr lang="en-US" altLang="zh-CN" sz="2400" i="1" dirty="0">
                <a:solidFill>
                  <a:srgbClr val="333399"/>
                </a:solidFill>
                <a:latin typeface="Arial" panose="020B0604020202020204" pitchFamily="34" charset="0"/>
                <a:ea typeface="华文行楷" panose="02010800040101010101" pitchFamily="2" charset="-122"/>
              </a:rPr>
              <a:t>if    a</a:t>
            </a:r>
            <a:r>
              <a:rPr lang="en-US" altLang="zh-CN" sz="2400" i="1" baseline="-25000" dirty="0">
                <a:solidFill>
                  <a:srgbClr val="333399"/>
                </a:solidFill>
                <a:latin typeface="Arial" panose="020B0604020202020204" pitchFamily="34" charset="0"/>
                <a:ea typeface="华文行楷" panose="02010800040101010101" pitchFamily="2" charset="-122"/>
              </a:rPr>
              <a:t>1</a:t>
            </a:r>
            <a:r>
              <a:rPr lang="en-US" altLang="zh-CN" sz="2400" i="1" dirty="0">
                <a:solidFill>
                  <a:srgbClr val="333399"/>
                </a:solidFill>
                <a:latin typeface="Arial" panose="020B0604020202020204" pitchFamily="34" charset="0"/>
                <a:ea typeface="华文行楷" panose="02010800040101010101" pitchFamily="2" charset="-122"/>
              </a:rPr>
              <a:t>, a</a:t>
            </a:r>
            <a:r>
              <a:rPr lang="en-US" altLang="zh-CN" sz="2400" i="1" baseline="-25000" dirty="0">
                <a:solidFill>
                  <a:srgbClr val="333399"/>
                </a:solidFill>
                <a:latin typeface="Arial" panose="020B0604020202020204" pitchFamily="34" charset="0"/>
                <a:ea typeface="华文行楷" panose="02010800040101010101" pitchFamily="2" charset="-122"/>
              </a:rPr>
              <a:t>2</a:t>
            </a:r>
            <a:r>
              <a:rPr lang="en-US" altLang="zh-CN" sz="2400" i="1" dirty="0">
                <a:solidFill>
                  <a:srgbClr val="333399"/>
                </a:solidFill>
                <a:latin typeface="Arial" panose="020B0604020202020204" pitchFamily="34" charset="0"/>
                <a:ea typeface="华文行楷" panose="02010800040101010101" pitchFamily="2" charset="-122"/>
              </a:rPr>
              <a:t>, </a:t>
            </a:r>
            <a:r>
              <a:rPr lang="en-US" altLang="zh-CN" sz="2400" dirty="0">
                <a:solidFill>
                  <a:srgbClr val="333399"/>
                </a:solidFill>
                <a:latin typeface="华文行楷" panose="02010800040101010101" pitchFamily="2" charset="-122"/>
                <a:ea typeface="华文行楷" panose="02010800040101010101" pitchFamily="2" charset="-122"/>
                <a:sym typeface="Symbol" panose="05050102010706020507" pitchFamily="18" charset="2"/>
              </a:rPr>
              <a:t></a:t>
            </a:r>
            <a:r>
              <a:rPr lang="en-US" altLang="zh-CN" sz="2400" i="1" dirty="0">
                <a:solidFill>
                  <a:srgbClr val="333399"/>
                </a:solidFill>
                <a:latin typeface="Arial" panose="020B0604020202020204" pitchFamily="34" charset="0"/>
                <a:ea typeface="华文行楷" panose="02010800040101010101" pitchFamily="2" charset="-122"/>
              </a:rPr>
              <a:t>, a</a:t>
            </a:r>
            <a:r>
              <a:rPr lang="en-US" altLang="zh-CN" sz="2400" i="1" baseline="-25000" dirty="0">
                <a:solidFill>
                  <a:srgbClr val="333399"/>
                </a:solidFill>
                <a:latin typeface="Arial" panose="020B0604020202020204" pitchFamily="34" charset="0"/>
                <a:ea typeface="华文行楷" panose="02010800040101010101" pitchFamily="2" charset="-122"/>
              </a:rPr>
              <a:t>n </a:t>
            </a:r>
            <a:r>
              <a:rPr lang="en-US" altLang="zh-CN" sz="2000" dirty="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i="1" dirty="0">
                <a:solidFill>
                  <a:srgbClr val="333399"/>
                </a:solidFill>
                <a:latin typeface="Arial" panose="020B0604020202020204" pitchFamily="34" charset="0"/>
                <a:ea typeface="华文行楷" panose="02010800040101010101" pitchFamily="2" charset="-122"/>
              </a:rPr>
              <a:t>S   then  f (a</a:t>
            </a:r>
            <a:r>
              <a:rPr lang="en-US" altLang="zh-CN" sz="2400" i="1" baseline="-25000" dirty="0">
                <a:solidFill>
                  <a:srgbClr val="333399"/>
                </a:solidFill>
                <a:latin typeface="Arial" panose="020B0604020202020204" pitchFamily="34" charset="0"/>
                <a:ea typeface="华文行楷" panose="02010800040101010101" pitchFamily="2" charset="-122"/>
              </a:rPr>
              <a:t>1</a:t>
            </a:r>
            <a:r>
              <a:rPr lang="en-US" altLang="zh-CN" sz="2400" i="1" dirty="0">
                <a:solidFill>
                  <a:srgbClr val="333399"/>
                </a:solidFill>
                <a:latin typeface="Arial" panose="020B0604020202020204" pitchFamily="34" charset="0"/>
                <a:ea typeface="华文行楷" panose="02010800040101010101" pitchFamily="2" charset="-122"/>
              </a:rPr>
              <a:t>, a</a:t>
            </a:r>
            <a:r>
              <a:rPr lang="en-US" altLang="zh-CN" sz="2400" i="1" baseline="-25000" dirty="0">
                <a:solidFill>
                  <a:srgbClr val="333399"/>
                </a:solidFill>
                <a:latin typeface="Arial" panose="020B0604020202020204" pitchFamily="34" charset="0"/>
                <a:ea typeface="华文行楷" panose="02010800040101010101" pitchFamily="2" charset="-122"/>
              </a:rPr>
              <a:t>2</a:t>
            </a:r>
            <a:r>
              <a:rPr lang="en-US" altLang="zh-CN" sz="2400" i="1" dirty="0">
                <a:solidFill>
                  <a:srgbClr val="333399"/>
                </a:solidFill>
                <a:latin typeface="Arial" panose="020B0604020202020204" pitchFamily="34" charset="0"/>
                <a:ea typeface="华文行楷" panose="02010800040101010101" pitchFamily="2" charset="-122"/>
              </a:rPr>
              <a:t>, </a:t>
            </a:r>
            <a:r>
              <a:rPr lang="en-US" altLang="zh-CN" sz="2400" dirty="0">
                <a:solidFill>
                  <a:srgbClr val="333399"/>
                </a:solidFill>
                <a:latin typeface="华文行楷" panose="02010800040101010101" pitchFamily="2" charset="-122"/>
                <a:ea typeface="华文行楷" panose="02010800040101010101" pitchFamily="2" charset="-122"/>
                <a:sym typeface="Symbol" panose="05050102010706020507" pitchFamily="18" charset="2"/>
              </a:rPr>
              <a:t></a:t>
            </a:r>
            <a:r>
              <a:rPr lang="en-US" altLang="zh-CN" sz="2400" i="1" dirty="0">
                <a:solidFill>
                  <a:srgbClr val="333399"/>
                </a:solidFill>
                <a:latin typeface="Arial" panose="020B0604020202020204" pitchFamily="34" charset="0"/>
                <a:ea typeface="华文行楷" panose="02010800040101010101" pitchFamily="2" charset="-122"/>
              </a:rPr>
              <a:t>, a</a:t>
            </a:r>
            <a:r>
              <a:rPr lang="en-US" altLang="zh-CN" sz="2400" i="1" baseline="-25000" dirty="0">
                <a:solidFill>
                  <a:srgbClr val="333399"/>
                </a:solidFill>
                <a:latin typeface="Arial" panose="020B0604020202020204" pitchFamily="34" charset="0"/>
                <a:ea typeface="华文行楷" panose="02010800040101010101" pitchFamily="2" charset="-122"/>
              </a:rPr>
              <a:t>n </a:t>
            </a:r>
            <a:r>
              <a:rPr lang="en-US" altLang="zh-CN" sz="2400" i="1" dirty="0">
                <a:solidFill>
                  <a:srgbClr val="333399"/>
                </a:solidFill>
                <a:latin typeface="Arial" panose="020B0604020202020204" pitchFamily="34" charset="0"/>
                <a:ea typeface="华文行楷" panose="02010800040101010101" pitchFamily="2" charset="-122"/>
              </a:rPr>
              <a:t>)</a:t>
            </a:r>
            <a:r>
              <a:rPr lang="en-US" altLang="zh-CN" sz="2400" i="1" baseline="-25000" dirty="0">
                <a:solidFill>
                  <a:srgbClr val="333399"/>
                </a:solidFill>
                <a:latin typeface="Arial" panose="020B0604020202020204" pitchFamily="34" charset="0"/>
                <a:ea typeface="华文行楷" panose="02010800040101010101" pitchFamily="2" charset="-122"/>
              </a:rPr>
              <a:t> </a:t>
            </a:r>
            <a:r>
              <a:rPr lang="en-US" altLang="zh-CN" sz="2000" dirty="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i="1" dirty="0">
                <a:solidFill>
                  <a:srgbClr val="333399"/>
                </a:solidFill>
                <a:latin typeface="Arial" panose="020B0604020202020204" pitchFamily="34" charset="0"/>
                <a:ea typeface="华文行楷" panose="02010800040101010101" pitchFamily="2" charset="-122"/>
              </a:rPr>
              <a:t>S </a:t>
            </a:r>
            <a:r>
              <a:rPr lang="en-US" altLang="zh-CN" sz="2400" dirty="0">
                <a:solidFill>
                  <a:srgbClr val="333399"/>
                </a:solidFill>
                <a:latin typeface="华文行楷" panose="02010800040101010101" pitchFamily="2" charset="-122"/>
                <a:ea typeface="华文行楷" panose="02010800040101010101" pitchFamily="2" charset="-122"/>
              </a:rPr>
              <a:t>，</a:t>
            </a:r>
            <a:r>
              <a:rPr lang="zh-CN" altLang="en-US" sz="2400" dirty="0">
                <a:solidFill>
                  <a:srgbClr val="333399"/>
                </a:solidFill>
                <a:latin typeface="华文行楷" panose="02010800040101010101" pitchFamily="2" charset="-122"/>
                <a:ea typeface="华文行楷" panose="02010800040101010101" pitchFamily="2" charset="-122"/>
              </a:rPr>
              <a:t>则证明</a:t>
            </a:r>
            <a:endParaRPr lang="zh-CN" altLang="en-US" sz="2400" dirty="0">
              <a:solidFill>
                <a:srgbClr val="333399"/>
              </a:solidFill>
              <a:latin typeface="华文行楷" panose="02010800040101010101" pitchFamily="2" charset="-122"/>
              <a:ea typeface="华文行楷" panose="02010800040101010101" pitchFamily="2" charset="-122"/>
            </a:endParaRPr>
          </a:p>
          <a:p>
            <a:pPr marL="0" lvl="0" indent="0" eaLnBrk="1" hangingPunct="1">
              <a:lnSpc>
                <a:spcPct val="110000"/>
              </a:lnSpc>
              <a:spcBef>
                <a:spcPct val="0"/>
              </a:spcBef>
              <a:buClrTx/>
              <a:buSzTx/>
              <a:buFontTx/>
              <a:buNone/>
            </a:pPr>
            <a:r>
              <a:rPr lang="zh-CN" altLang="en-US" sz="2400" dirty="0">
                <a:solidFill>
                  <a:srgbClr val="333399"/>
                </a:solidFill>
                <a:latin typeface="华文行楷" panose="02010800040101010101" pitchFamily="2" charset="-122"/>
                <a:ea typeface="华文行楷" panose="02010800040101010101" pitchFamily="2" charset="-122"/>
              </a:rPr>
              <a:t>         </a:t>
            </a:r>
            <a:r>
              <a:rPr lang="en-US" altLang="zh-CN" sz="2400" i="1" dirty="0">
                <a:solidFill>
                  <a:srgbClr val="333399"/>
                </a:solidFill>
                <a:latin typeface="Arial" panose="020B0604020202020204" pitchFamily="34" charset="0"/>
                <a:ea typeface="华文行楷" panose="02010800040101010101" pitchFamily="2" charset="-122"/>
              </a:rPr>
              <a:t>if P( a</a:t>
            </a:r>
            <a:r>
              <a:rPr lang="en-US" altLang="zh-CN" sz="2400" i="1" baseline="-25000" dirty="0">
                <a:solidFill>
                  <a:srgbClr val="333399"/>
                </a:solidFill>
                <a:latin typeface="Arial" panose="020B0604020202020204" pitchFamily="34" charset="0"/>
                <a:ea typeface="华文行楷" panose="02010800040101010101" pitchFamily="2" charset="-122"/>
              </a:rPr>
              <a:t>1 </a:t>
            </a:r>
            <a:r>
              <a:rPr lang="en-US" altLang="zh-CN" sz="2400" i="1" dirty="0">
                <a:solidFill>
                  <a:srgbClr val="333399"/>
                </a:solidFill>
                <a:latin typeface="Arial" panose="020B0604020202020204" pitchFamily="34" charset="0"/>
                <a:ea typeface="华文行楷" panose="02010800040101010101" pitchFamily="2" charset="-122"/>
              </a:rPr>
              <a:t>), P( a</a:t>
            </a:r>
            <a:r>
              <a:rPr lang="en-US" altLang="zh-CN" sz="2400" i="1" baseline="-25000" dirty="0">
                <a:solidFill>
                  <a:srgbClr val="333399"/>
                </a:solidFill>
                <a:latin typeface="Arial" panose="020B0604020202020204" pitchFamily="34" charset="0"/>
                <a:ea typeface="华文行楷" panose="02010800040101010101" pitchFamily="2" charset="-122"/>
              </a:rPr>
              <a:t>2 </a:t>
            </a:r>
            <a:r>
              <a:rPr lang="en-US" altLang="zh-CN" sz="2400" i="1" dirty="0">
                <a:solidFill>
                  <a:srgbClr val="333399"/>
                </a:solidFill>
                <a:latin typeface="Arial" panose="020B0604020202020204" pitchFamily="34" charset="0"/>
                <a:ea typeface="华文行楷" panose="02010800040101010101" pitchFamily="2" charset="-122"/>
              </a:rPr>
              <a:t>), </a:t>
            </a:r>
            <a:r>
              <a:rPr lang="en-US" altLang="zh-CN" sz="2400" dirty="0">
                <a:solidFill>
                  <a:srgbClr val="333399"/>
                </a:solidFill>
                <a:latin typeface="华文行楷" panose="02010800040101010101" pitchFamily="2" charset="-122"/>
                <a:ea typeface="华文行楷" panose="02010800040101010101" pitchFamily="2" charset="-122"/>
                <a:sym typeface="Symbol" panose="05050102010706020507" pitchFamily="18" charset="2"/>
              </a:rPr>
              <a:t></a:t>
            </a:r>
            <a:r>
              <a:rPr lang="en-US" altLang="zh-CN" sz="2400" i="1" dirty="0">
                <a:solidFill>
                  <a:srgbClr val="333399"/>
                </a:solidFill>
                <a:latin typeface="Arial" panose="020B0604020202020204" pitchFamily="34" charset="0"/>
                <a:ea typeface="华文行楷" panose="02010800040101010101" pitchFamily="2" charset="-122"/>
              </a:rPr>
              <a:t>, P( a</a:t>
            </a:r>
            <a:r>
              <a:rPr lang="en-US" altLang="zh-CN" sz="2400" i="1" baseline="-25000" dirty="0">
                <a:solidFill>
                  <a:srgbClr val="333399"/>
                </a:solidFill>
                <a:latin typeface="Arial" panose="020B0604020202020204" pitchFamily="34" charset="0"/>
                <a:ea typeface="华文行楷" panose="02010800040101010101" pitchFamily="2" charset="-122"/>
              </a:rPr>
              <a:t>n </a:t>
            </a:r>
            <a:r>
              <a:rPr lang="en-US" altLang="zh-CN" sz="2400" i="1" dirty="0">
                <a:solidFill>
                  <a:srgbClr val="333399"/>
                </a:solidFill>
                <a:latin typeface="Arial" panose="020B0604020202020204" pitchFamily="34" charset="0"/>
                <a:ea typeface="华文行楷" panose="02010800040101010101" pitchFamily="2" charset="-122"/>
              </a:rPr>
              <a:t>)</a:t>
            </a:r>
            <a:r>
              <a:rPr lang="en-US" altLang="zh-CN" sz="2400" i="1" baseline="-25000" dirty="0">
                <a:solidFill>
                  <a:srgbClr val="333399"/>
                </a:solidFill>
                <a:latin typeface="Arial" panose="020B0604020202020204" pitchFamily="34" charset="0"/>
                <a:ea typeface="华文行楷" panose="02010800040101010101" pitchFamily="2" charset="-122"/>
              </a:rPr>
              <a:t> </a:t>
            </a:r>
            <a:r>
              <a:rPr lang="en-US" altLang="zh-CN" sz="2400" i="1" dirty="0">
                <a:solidFill>
                  <a:srgbClr val="333399"/>
                </a:solidFill>
                <a:latin typeface="Arial" panose="020B0604020202020204" pitchFamily="34" charset="0"/>
                <a:ea typeface="华文行楷" panose="02010800040101010101" pitchFamily="2" charset="-122"/>
              </a:rPr>
              <a:t>   then P( f (a</a:t>
            </a:r>
            <a:r>
              <a:rPr lang="en-US" altLang="zh-CN" sz="2400" i="1" baseline="-25000" dirty="0">
                <a:solidFill>
                  <a:srgbClr val="333399"/>
                </a:solidFill>
                <a:latin typeface="Arial" panose="020B0604020202020204" pitchFamily="34" charset="0"/>
                <a:ea typeface="华文行楷" panose="02010800040101010101" pitchFamily="2" charset="-122"/>
              </a:rPr>
              <a:t>1</a:t>
            </a:r>
            <a:r>
              <a:rPr lang="en-US" altLang="zh-CN" sz="2400" i="1" dirty="0">
                <a:solidFill>
                  <a:srgbClr val="333399"/>
                </a:solidFill>
                <a:latin typeface="Arial" panose="020B0604020202020204" pitchFamily="34" charset="0"/>
                <a:ea typeface="华文行楷" panose="02010800040101010101" pitchFamily="2" charset="-122"/>
              </a:rPr>
              <a:t>, a</a:t>
            </a:r>
            <a:r>
              <a:rPr lang="en-US" altLang="zh-CN" sz="2400" i="1" baseline="-25000" dirty="0">
                <a:solidFill>
                  <a:srgbClr val="333399"/>
                </a:solidFill>
                <a:latin typeface="Arial" panose="020B0604020202020204" pitchFamily="34" charset="0"/>
                <a:ea typeface="华文行楷" panose="02010800040101010101" pitchFamily="2" charset="-122"/>
              </a:rPr>
              <a:t>2</a:t>
            </a:r>
            <a:r>
              <a:rPr lang="en-US" altLang="zh-CN" sz="2400" i="1" dirty="0">
                <a:solidFill>
                  <a:srgbClr val="333399"/>
                </a:solidFill>
                <a:latin typeface="Arial" panose="020B0604020202020204" pitchFamily="34" charset="0"/>
                <a:ea typeface="华文行楷" panose="02010800040101010101" pitchFamily="2" charset="-122"/>
              </a:rPr>
              <a:t>, </a:t>
            </a:r>
            <a:r>
              <a:rPr lang="en-US" altLang="zh-CN" sz="2400" dirty="0">
                <a:solidFill>
                  <a:srgbClr val="333399"/>
                </a:solidFill>
                <a:latin typeface="华文行楷" panose="02010800040101010101" pitchFamily="2" charset="-122"/>
                <a:ea typeface="华文行楷" panose="02010800040101010101" pitchFamily="2" charset="-122"/>
                <a:sym typeface="Symbol" panose="05050102010706020507" pitchFamily="18" charset="2"/>
              </a:rPr>
              <a:t></a:t>
            </a:r>
            <a:r>
              <a:rPr lang="en-US" altLang="zh-CN" sz="2400" i="1" dirty="0">
                <a:solidFill>
                  <a:srgbClr val="333399"/>
                </a:solidFill>
                <a:latin typeface="Arial" panose="020B0604020202020204" pitchFamily="34" charset="0"/>
                <a:ea typeface="华文行楷" panose="02010800040101010101" pitchFamily="2" charset="-122"/>
              </a:rPr>
              <a:t>, a</a:t>
            </a:r>
            <a:r>
              <a:rPr lang="en-US" altLang="zh-CN" sz="2400" i="1" baseline="-25000" dirty="0">
                <a:solidFill>
                  <a:srgbClr val="333399"/>
                </a:solidFill>
                <a:latin typeface="Arial" panose="020B0604020202020204" pitchFamily="34" charset="0"/>
                <a:ea typeface="华文行楷" panose="02010800040101010101" pitchFamily="2" charset="-122"/>
              </a:rPr>
              <a:t>n </a:t>
            </a:r>
            <a:r>
              <a:rPr lang="en-US" altLang="zh-CN" sz="2400" i="1" dirty="0">
                <a:solidFill>
                  <a:srgbClr val="333399"/>
                </a:solidFill>
                <a:latin typeface="Arial" panose="020B0604020202020204" pitchFamily="34" charset="0"/>
                <a:ea typeface="华文行楷" panose="02010800040101010101" pitchFamily="2" charset="-122"/>
              </a:rPr>
              <a:t>) )</a:t>
            </a:r>
            <a:r>
              <a:rPr lang="en-US" altLang="zh-CN" sz="2400" i="1" baseline="-25000" dirty="0">
                <a:solidFill>
                  <a:srgbClr val="333399"/>
                </a:solidFill>
                <a:latin typeface="Arial" panose="020B0604020202020204" pitchFamily="34" charset="0"/>
                <a:ea typeface="华文行楷" panose="02010800040101010101" pitchFamily="2" charset="-122"/>
              </a:rPr>
              <a:t> </a:t>
            </a:r>
            <a:endParaRPr lang="en-US" altLang="zh-CN" sz="2400" dirty="0">
              <a:solidFill>
                <a:srgbClr val="333399"/>
              </a:solidFill>
              <a:latin typeface="华文行楷" panose="02010800040101010101" pitchFamily="2" charset="-122"/>
              <a:ea typeface="华文行楷" panose="02010800040101010101" pitchFamily="2" charset="-122"/>
            </a:endParaRPr>
          </a:p>
        </p:txBody>
      </p:sp>
      <p:sp>
        <p:nvSpPr>
          <p:cNvPr id="69638" name="Rectangle 7"/>
          <p:cNvSpPr>
            <a:spLocks noGrp="1"/>
          </p:cNvSpPr>
          <p:nvPr>
            <p:ph type="title"/>
          </p:nvPr>
        </p:nvSpPr>
        <p:spPr>
          <a:xfrm>
            <a:off x="838200" y="533400"/>
            <a:ext cx="7391400" cy="533400"/>
          </a:xfrm>
        </p:spPr>
        <p:txBody>
          <a:bodyPr vert="horz" wrap="square" lIns="91440" tIns="45720" rIns="91440" bIns="45720" anchor="b" anchorCtr="0"/>
          <a:p>
            <a:pPr algn="ctr" eaLnBrk="1" hangingPunct="1"/>
            <a:r>
              <a:rPr lang="zh-CN" altLang="en-US" sz="4000" dirty="0">
                <a:solidFill>
                  <a:srgbClr val="800080"/>
                </a:solidFill>
                <a:latin typeface="Arial" panose="020B0604020202020204" pitchFamily="34" charset="0"/>
                <a:ea typeface="楷体_GB2312" pitchFamily="49" charset="-122"/>
              </a:rPr>
              <a:t>归 纳 定 义 与 结 构 归 纳 法</a:t>
            </a:r>
            <a:endParaRPr lang="zh-CN" altLang="en-US" sz="4000" dirty="0">
              <a:solidFill>
                <a:srgbClr val="800080"/>
              </a:solidFill>
              <a:latin typeface="Arial" panose="020B0604020202020204" pitchFamily="34" charset="0"/>
              <a:ea typeface="楷体_GB2312" pitchFamily="49" charset="-122"/>
            </a:endParaRPr>
          </a:p>
        </p:txBody>
      </p:sp>
    </p:spTree>
  </p:cSld>
  <p:clrMapOvr>
    <a:masterClrMapping/>
  </p:clrMapOvr>
  <p:transition spd="med" advClick="0">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70659"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70660"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70661" name="Text Box 2"/>
          <p:cNvSpPr txBox="1"/>
          <p:nvPr/>
        </p:nvSpPr>
        <p:spPr>
          <a:xfrm>
            <a:off x="152400" y="1249363"/>
            <a:ext cx="8763000" cy="4016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²"/>
            </a:pPr>
            <a:r>
              <a:rPr lang="zh-CN" altLang="en-US" sz="2000" dirty="0">
                <a:solidFill>
                  <a:srgbClr val="800080"/>
                </a:solidFill>
                <a:ea typeface="华文行楷" panose="02010800040101010101" pitchFamily="2" charset="-122"/>
              </a:rPr>
              <a:t> </a:t>
            </a:r>
            <a:r>
              <a:rPr lang="zh-CN" altLang="en-US" sz="2000" dirty="0">
                <a:solidFill>
                  <a:srgbClr val="333399"/>
                </a:solidFill>
                <a:latin typeface="Arial" panose="020B0604020202020204" pitchFamily="34" charset="0"/>
              </a:rPr>
              <a:t>归纳定义</a:t>
            </a:r>
            <a:r>
              <a:rPr lang="zh-CN" altLang="en-US" sz="2000" dirty="0">
                <a:solidFill>
                  <a:srgbClr val="800080"/>
                </a:solidFill>
                <a:latin typeface="Arial" panose="020B0604020202020204" pitchFamily="34" charset="0"/>
              </a:rPr>
              <a:t>合法括号串的集合 </a:t>
            </a:r>
            <a:r>
              <a:rPr lang="en-US" altLang="zh-CN" sz="2000" i="1" dirty="0">
                <a:solidFill>
                  <a:srgbClr val="800080"/>
                </a:solidFill>
                <a:latin typeface="Arial" panose="020B0604020202020204" pitchFamily="34" charset="0"/>
              </a:rPr>
              <a:t>S</a:t>
            </a:r>
            <a:endParaRPr lang="en-US" altLang="zh-CN" sz="2000" dirty="0">
              <a:solidFill>
                <a:srgbClr val="800080"/>
              </a:solidFill>
              <a:latin typeface="Arial" panose="020B0604020202020204" pitchFamily="34" charset="0"/>
            </a:endParaRPr>
          </a:p>
          <a:p>
            <a:pPr marL="0" lvl="0" indent="0" eaLnBrk="1" hangingPunct="1">
              <a:spcBef>
                <a:spcPct val="0"/>
              </a:spcBef>
              <a:buClrTx/>
              <a:buSzTx/>
              <a:buFontTx/>
              <a:buNone/>
            </a:pPr>
            <a:r>
              <a:rPr lang="en-US" altLang="zh-CN" sz="2000" dirty="0">
                <a:solidFill>
                  <a:srgbClr val="333399"/>
                </a:solidFill>
                <a:latin typeface="Arial" panose="020B0604020202020204" pitchFamily="34" charset="0"/>
              </a:rPr>
              <a:t>     </a:t>
            </a:r>
            <a:r>
              <a:rPr lang="en-US" altLang="zh-CN" sz="2000" i="1" dirty="0">
                <a:solidFill>
                  <a:srgbClr val="333399"/>
                </a:solidFill>
                <a:latin typeface="Arial" panose="020B0604020202020204" pitchFamily="34" charset="0"/>
              </a:rPr>
              <a:t>1 </a:t>
            </a:r>
            <a:r>
              <a:rPr lang="zh-CN" altLang="en-US" sz="2000" dirty="0">
                <a:solidFill>
                  <a:srgbClr val="800080"/>
                </a:solidFill>
                <a:latin typeface="Arial" panose="020B0604020202020204" pitchFamily="34" charset="0"/>
              </a:rPr>
              <a:t>基础</a:t>
            </a:r>
            <a:r>
              <a:rPr lang="zh-CN" altLang="en-US" sz="2000" dirty="0">
                <a:solidFill>
                  <a:srgbClr val="333399"/>
                </a:solidFill>
                <a:latin typeface="Arial" panose="020B0604020202020204" pitchFamily="34" charset="0"/>
              </a:rPr>
              <a:t>     空串 </a:t>
            </a:r>
            <a:r>
              <a:rPr lang="zh-CN" altLang="en-US" sz="2000" i="1" dirty="0">
                <a:solidFill>
                  <a:srgbClr val="333399"/>
                </a:solidFill>
                <a:latin typeface="Arial" panose="020B0604020202020204" pitchFamily="34" charset="0"/>
                <a:sym typeface="Symbol" panose="05050102010706020507" pitchFamily="18" charset="2"/>
              </a:rPr>
              <a:t> </a:t>
            </a:r>
            <a:r>
              <a:rPr lang="zh-CN" altLang="en-US" sz="1800" dirty="0">
                <a:solidFill>
                  <a:srgbClr val="333399"/>
                </a:solidFill>
                <a:latin typeface="Arial" panose="020B0604020202020204" pitchFamily="34" charset="0"/>
                <a:sym typeface="Symbol" panose="05050102010706020507" pitchFamily="18" charset="2"/>
              </a:rPr>
              <a:t></a:t>
            </a:r>
            <a:r>
              <a:rPr lang="en-US" altLang="zh-CN" sz="2000" i="1" dirty="0">
                <a:solidFill>
                  <a:srgbClr val="333399"/>
                </a:solidFill>
                <a:latin typeface="Arial" panose="020B0604020202020204" pitchFamily="34" charset="0"/>
              </a:rPr>
              <a:t>S</a:t>
            </a:r>
            <a:endParaRPr lang="en-US" altLang="zh-CN" sz="2000" dirty="0">
              <a:solidFill>
                <a:srgbClr val="333399"/>
              </a:solidFill>
              <a:latin typeface="Arial" panose="020B0604020202020204" pitchFamily="34" charset="0"/>
            </a:endParaRPr>
          </a:p>
          <a:p>
            <a:pPr marL="0" lvl="0" indent="0" eaLnBrk="1" hangingPunct="1">
              <a:lnSpc>
                <a:spcPct val="90000"/>
              </a:lnSpc>
              <a:spcBef>
                <a:spcPct val="0"/>
              </a:spcBef>
              <a:buClrTx/>
              <a:buSzTx/>
              <a:buFontTx/>
              <a:buNone/>
            </a:pPr>
            <a:r>
              <a:rPr lang="en-US" altLang="zh-CN" sz="2000" dirty="0">
                <a:solidFill>
                  <a:srgbClr val="333399"/>
                </a:solidFill>
                <a:latin typeface="Arial" panose="020B0604020202020204" pitchFamily="34" charset="0"/>
              </a:rPr>
              <a:t>     </a:t>
            </a:r>
            <a:r>
              <a:rPr lang="en-US" altLang="zh-CN" sz="2000" i="1" dirty="0">
                <a:solidFill>
                  <a:srgbClr val="333399"/>
                </a:solidFill>
                <a:latin typeface="Arial" panose="020B0604020202020204" pitchFamily="34" charset="0"/>
              </a:rPr>
              <a:t>2 </a:t>
            </a:r>
            <a:r>
              <a:rPr lang="zh-CN" altLang="en-US" sz="2000" dirty="0">
                <a:solidFill>
                  <a:srgbClr val="800080"/>
                </a:solidFill>
                <a:latin typeface="Arial" panose="020B0604020202020204" pitchFamily="34" charset="0"/>
              </a:rPr>
              <a:t>归纳</a:t>
            </a:r>
            <a:r>
              <a:rPr lang="zh-CN" altLang="en-US" sz="2000" dirty="0">
                <a:solidFill>
                  <a:srgbClr val="333399"/>
                </a:solidFill>
                <a:latin typeface="Arial" panose="020B0604020202020204" pitchFamily="34" charset="0"/>
              </a:rPr>
              <a:t>     若 </a:t>
            </a:r>
            <a:r>
              <a:rPr lang="en-US" altLang="zh-CN" sz="2000" i="1" dirty="0">
                <a:solidFill>
                  <a:srgbClr val="333399"/>
                </a:solidFill>
                <a:latin typeface="Arial" panose="020B0604020202020204" pitchFamily="34" charset="0"/>
              </a:rPr>
              <a:t>x</a:t>
            </a:r>
            <a:r>
              <a:rPr lang="en-US" altLang="zh-CN" sz="1800" dirty="0">
                <a:solidFill>
                  <a:srgbClr val="333399"/>
                </a:solidFill>
                <a:latin typeface="Arial" panose="020B0604020202020204" pitchFamily="34" charset="0"/>
                <a:sym typeface="Symbol" panose="05050102010706020507" pitchFamily="18" charset="2"/>
              </a:rPr>
              <a:t></a:t>
            </a:r>
            <a:r>
              <a:rPr lang="en-US" altLang="zh-CN" sz="2000" i="1" dirty="0">
                <a:solidFill>
                  <a:srgbClr val="333399"/>
                </a:solidFill>
                <a:latin typeface="Arial" panose="020B0604020202020204" pitchFamily="34" charset="0"/>
              </a:rPr>
              <a:t>S </a:t>
            </a:r>
            <a:r>
              <a:rPr lang="en-US" altLang="zh-CN" sz="2000" dirty="0">
                <a:solidFill>
                  <a:srgbClr val="333399"/>
                </a:solidFill>
                <a:latin typeface="Arial" panose="020B0604020202020204" pitchFamily="34" charset="0"/>
              </a:rPr>
              <a:t>，</a:t>
            </a:r>
            <a:r>
              <a:rPr lang="zh-CN" altLang="en-US" sz="2000" dirty="0">
                <a:solidFill>
                  <a:srgbClr val="333399"/>
                </a:solidFill>
                <a:latin typeface="Arial" panose="020B0604020202020204" pitchFamily="34" charset="0"/>
              </a:rPr>
              <a:t>则 </a:t>
            </a:r>
            <a:r>
              <a:rPr lang="zh-CN" altLang="en-US" sz="2000" i="1" dirty="0">
                <a:solidFill>
                  <a:srgbClr val="333399"/>
                </a:solidFill>
                <a:latin typeface="Arial" panose="020B0604020202020204" pitchFamily="34" charset="0"/>
              </a:rPr>
              <a:t>(</a:t>
            </a:r>
            <a:r>
              <a:rPr lang="en-US" altLang="zh-CN" sz="2000" i="1" dirty="0">
                <a:solidFill>
                  <a:srgbClr val="333399"/>
                </a:solidFill>
                <a:latin typeface="Arial" panose="020B0604020202020204" pitchFamily="34" charset="0"/>
              </a:rPr>
              <a:t>x) </a:t>
            </a:r>
            <a:r>
              <a:rPr lang="en-US" altLang="zh-CN" sz="1800" dirty="0">
                <a:solidFill>
                  <a:srgbClr val="333399"/>
                </a:solidFill>
                <a:latin typeface="Arial" panose="020B0604020202020204" pitchFamily="34" charset="0"/>
                <a:sym typeface="Symbol" panose="05050102010706020507" pitchFamily="18" charset="2"/>
              </a:rPr>
              <a:t></a:t>
            </a:r>
            <a:r>
              <a:rPr lang="en-US" altLang="zh-CN" sz="2000" i="1" dirty="0">
                <a:solidFill>
                  <a:srgbClr val="333399"/>
                </a:solidFill>
                <a:latin typeface="Arial" panose="020B0604020202020204" pitchFamily="34" charset="0"/>
              </a:rPr>
              <a:t>S</a:t>
            </a:r>
            <a:r>
              <a:rPr lang="en-US" altLang="zh-CN" sz="2000" dirty="0">
                <a:solidFill>
                  <a:srgbClr val="333399"/>
                </a:solidFill>
                <a:latin typeface="Arial" panose="020B0604020202020204" pitchFamily="34" charset="0"/>
              </a:rPr>
              <a:t> ；</a:t>
            </a:r>
            <a:endParaRPr lang="en-US" altLang="zh-CN" sz="2000" dirty="0">
              <a:solidFill>
                <a:srgbClr val="333399"/>
              </a:solidFill>
              <a:latin typeface="Arial" panose="020B0604020202020204" pitchFamily="34" charset="0"/>
            </a:endParaRPr>
          </a:p>
          <a:p>
            <a:pPr marL="0" lvl="0" indent="0" eaLnBrk="1" hangingPunct="1">
              <a:spcBef>
                <a:spcPct val="0"/>
              </a:spcBef>
              <a:buClrTx/>
              <a:buSzTx/>
              <a:buFontTx/>
              <a:buNone/>
            </a:pPr>
            <a:r>
              <a:rPr lang="en-US" altLang="zh-CN" sz="2000" dirty="0">
                <a:solidFill>
                  <a:srgbClr val="333399"/>
                </a:solidFill>
                <a:latin typeface="Arial" panose="020B0604020202020204" pitchFamily="34" charset="0"/>
              </a:rPr>
              <a:t>                      </a:t>
            </a:r>
            <a:r>
              <a:rPr lang="zh-CN" altLang="en-US" sz="2000" dirty="0">
                <a:solidFill>
                  <a:srgbClr val="333399"/>
                </a:solidFill>
                <a:latin typeface="Arial" panose="020B0604020202020204" pitchFamily="34" charset="0"/>
              </a:rPr>
              <a:t>若 </a:t>
            </a:r>
            <a:r>
              <a:rPr lang="en-US" altLang="zh-CN" sz="2000" i="1" dirty="0">
                <a:solidFill>
                  <a:srgbClr val="333399"/>
                </a:solidFill>
                <a:latin typeface="Arial" panose="020B0604020202020204" pitchFamily="34" charset="0"/>
              </a:rPr>
              <a:t>x,y </a:t>
            </a:r>
            <a:r>
              <a:rPr lang="en-US" altLang="zh-CN" sz="1800" dirty="0">
                <a:solidFill>
                  <a:srgbClr val="333399"/>
                </a:solidFill>
                <a:latin typeface="Arial" panose="020B0604020202020204" pitchFamily="34" charset="0"/>
                <a:sym typeface="Symbol" panose="05050102010706020507" pitchFamily="18" charset="2"/>
              </a:rPr>
              <a:t> </a:t>
            </a:r>
            <a:r>
              <a:rPr lang="en-US" altLang="zh-CN" sz="2000" i="1" dirty="0">
                <a:solidFill>
                  <a:srgbClr val="333399"/>
                </a:solidFill>
                <a:latin typeface="Arial" panose="020B0604020202020204" pitchFamily="34" charset="0"/>
              </a:rPr>
              <a:t>S </a:t>
            </a:r>
            <a:r>
              <a:rPr lang="en-US" altLang="zh-CN" sz="2000" dirty="0">
                <a:solidFill>
                  <a:srgbClr val="333399"/>
                </a:solidFill>
                <a:latin typeface="Arial" panose="020B0604020202020204" pitchFamily="34" charset="0"/>
              </a:rPr>
              <a:t>，</a:t>
            </a:r>
            <a:r>
              <a:rPr lang="zh-CN" altLang="en-US" sz="2000" dirty="0">
                <a:solidFill>
                  <a:srgbClr val="333399"/>
                </a:solidFill>
                <a:latin typeface="Arial" panose="020B0604020202020204" pitchFamily="34" charset="0"/>
              </a:rPr>
              <a:t>则 </a:t>
            </a:r>
            <a:r>
              <a:rPr lang="en-US" altLang="zh-CN" sz="2000" i="1" dirty="0">
                <a:solidFill>
                  <a:srgbClr val="333399"/>
                </a:solidFill>
                <a:latin typeface="Arial" panose="020B0604020202020204" pitchFamily="34" charset="0"/>
              </a:rPr>
              <a:t>xy </a:t>
            </a:r>
            <a:r>
              <a:rPr lang="en-US" altLang="zh-CN" sz="1800" dirty="0">
                <a:solidFill>
                  <a:srgbClr val="333399"/>
                </a:solidFill>
                <a:latin typeface="Arial" panose="020B0604020202020204" pitchFamily="34" charset="0"/>
                <a:sym typeface="Symbol" panose="05050102010706020507" pitchFamily="18" charset="2"/>
              </a:rPr>
              <a:t> </a:t>
            </a:r>
            <a:r>
              <a:rPr lang="en-US" altLang="zh-CN" sz="2000" i="1" dirty="0">
                <a:solidFill>
                  <a:srgbClr val="333399"/>
                </a:solidFill>
                <a:latin typeface="Arial" panose="020B0604020202020204" pitchFamily="34" charset="0"/>
              </a:rPr>
              <a:t>S</a:t>
            </a:r>
            <a:r>
              <a:rPr lang="en-US" altLang="zh-CN" sz="2000" dirty="0">
                <a:solidFill>
                  <a:srgbClr val="333399"/>
                </a:solidFill>
                <a:latin typeface="Arial" panose="020B0604020202020204" pitchFamily="34" charset="0"/>
              </a:rPr>
              <a:t> .</a:t>
            </a:r>
            <a:endParaRPr lang="en-US" altLang="zh-CN" sz="2000" dirty="0">
              <a:solidFill>
                <a:srgbClr val="333399"/>
              </a:solidFill>
              <a:latin typeface="Arial" panose="020B0604020202020204" pitchFamily="34" charset="0"/>
            </a:endParaRPr>
          </a:p>
          <a:p>
            <a:pPr marL="0" lvl="0" indent="0" eaLnBrk="1" hangingPunct="1">
              <a:spcBef>
                <a:spcPct val="0"/>
              </a:spcBef>
              <a:buClrTx/>
              <a:buSzTx/>
              <a:buFontTx/>
              <a:buNone/>
            </a:pPr>
            <a:r>
              <a:rPr lang="en-US" altLang="zh-CN" sz="2000" dirty="0">
                <a:solidFill>
                  <a:srgbClr val="333399"/>
                </a:solidFill>
                <a:latin typeface="Arial" panose="020B0604020202020204" pitchFamily="34" charset="0"/>
              </a:rPr>
              <a:t>     </a:t>
            </a:r>
            <a:r>
              <a:rPr lang="en-US" altLang="zh-CN" sz="2000" i="1" dirty="0">
                <a:solidFill>
                  <a:srgbClr val="333399"/>
                </a:solidFill>
                <a:latin typeface="Arial" panose="020B0604020202020204" pitchFamily="34" charset="0"/>
              </a:rPr>
              <a:t>3 </a:t>
            </a:r>
            <a:r>
              <a:rPr lang="zh-CN" altLang="en-US" sz="2000" dirty="0">
                <a:solidFill>
                  <a:srgbClr val="800080"/>
                </a:solidFill>
                <a:latin typeface="Arial" panose="020B0604020202020204" pitchFamily="34" charset="0"/>
              </a:rPr>
              <a:t>极小性限制   </a:t>
            </a:r>
            <a:r>
              <a:rPr lang="en-US" altLang="zh-CN" sz="2000" i="1" dirty="0">
                <a:solidFill>
                  <a:srgbClr val="333399"/>
                </a:solidFill>
                <a:latin typeface="Arial" panose="020B0604020202020204" pitchFamily="34" charset="0"/>
              </a:rPr>
              <a:t>S </a:t>
            </a:r>
            <a:r>
              <a:rPr lang="zh-CN" altLang="en-US" sz="2000" dirty="0">
                <a:solidFill>
                  <a:srgbClr val="333399"/>
                </a:solidFill>
                <a:latin typeface="Arial" panose="020B0604020202020204" pitchFamily="34" charset="0"/>
              </a:rPr>
              <a:t>中的元素只能由 </a:t>
            </a:r>
            <a:r>
              <a:rPr lang="zh-CN" altLang="en-US" sz="2000" i="1" dirty="0">
                <a:solidFill>
                  <a:srgbClr val="333399"/>
                </a:solidFill>
                <a:latin typeface="Arial" panose="020B0604020202020204" pitchFamily="34" charset="0"/>
              </a:rPr>
              <a:t>1、2 </a:t>
            </a:r>
            <a:r>
              <a:rPr lang="zh-CN" altLang="en-US" sz="2000" dirty="0">
                <a:solidFill>
                  <a:srgbClr val="333399"/>
                </a:solidFill>
                <a:latin typeface="Arial" panose="020B0604020202020204" pitchFamily="34" charset="0"/>
              </a:rPr>
              <a:t>生成</a:t>
            </a:r>
            <a:endParaRPr lang="zh-CN" altLang="en-US" sz="20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                      (或： </a:t>
            </a:r>
            <a:r>
              <a:rPr lang="en-US" altLang="zh-CN" sz="2000" i="1" dirty="0">
                <a:solidFill>
                  <a:srgbClr val="333399"/>
                </a:solidFill>
                <a:latin typeface="Arial" panose="020B0604020202020204" pitchFamily="34" charset="0"/>
              </a:rPr>
              <a:t>S</a:t>
            </a:r>
            <a:r>
              <a:rPr lang="zh-CN" altLang="en-US" sz="2000" dirty="0">
                <a:solidFill>
                  <a:srgbClr val="333399"/>
                </a:solidFill>
                <a:latin typeface="Arial" panose="020B0604020202020204" pitchFamily="34" charset="0"/>
              </a:rPr>
              <a:t>是满足</a:t>
            </a:r>
            <a:r>
              <a:rPr lang="zh-CN" altLang="en-US" sz="2000" i="1" dirty="0">
                <a:solidFill>
                  <a:srgbClr val="333399"/>
                </a:solidFill>
                <a:latin typeface="Arial" panose="020B0604020202020204" pitchFamily="34" charset="0"/>
              </a:rPr>
              <a:t>1、2</a:t>
            </a:r>
            <a:r>
              <a:rPr lang="zh-CN" altLang="en-US" sz="2000" dirty="0">
                <a:solidFill>
                  <a:srgbClr val="333399"/>
                </a:solidFill>
                <a:latin typeface="Arial" panose="020B0604020202020204" pitchFamily="34" charset="0"/>
              </a:rPr>
              <a:t>的最小集合)</a:t>
            </a:r>
            <a:endParaRPr lang="zh-CN" altLang="en-US" sz="2000" dirty="0">
              <a:solidFill>
                <a:srgbClr val="800080"/>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zh-CN" altLang="en-US" sz="900" dirty="0">
                <a:solidFill>
                  <a:srgbClr val="333399"/>
                </a:solidFill>
                <a:latin typeface="Arial" panose="020B0604020202020204" pitchFamily="34" charset="0"/>
              </a:rPr>
              <a:t> </a:t>
            </a:r>
            <a:endParaRPr lang="zh-CN" altLang="en-US" sz="900"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²"/>
            </a:pPr>
            <a:r>
              <a:rPr lang="zh-CN" altLang="en-US" sz="2000" dirty="0">
                <a:solidFill>
                  <a:srgbClr val="333399"/>
                </a:solidFill>
                <a:latin typeface="Arial" panose="020B0604020202020204" pitchFamily="34" charset="0"/>
              </a:rPr>
              <a:t> </a:t>
            </a:r>
            <a:r>
              <a:rPr lang="zh-CN" altLang="en-US" sz="2000" dirty="0">
                <a:solidFill>
                  <a:srgbClr val="800080"/>
                </a:solidFill>
                <a:latin typeface="Arial" panose="020B0604020202020204" pitchFamily="34" charset="0"/>
              </a:rPr>
              <a:t>命题：合法括号串集合 </a:t>
            </a:r>
            <a:r>
              <a:rPr lang="en-US" altLang="zh-CN" sz="2000" i="1" dirty="0">
                <a:solidFill>
                  <a:srgbClr val="800080"/>
                </a:solidFill>
                <a:latin typeface="Arial" panose="020B0604020202020204" pitchFamily="34" charset="0"/>
              </a:rPr>
              <a:t>S </a:t>
            </a:r>
            <a:r>
              <a:rPr lang="zh-CN" altLang="en-US" sz="2000" dirty="0">
                <a:solidFill>
                  <a:srgbClr val="800080"/>
                </a:solidFill>
                <a:latin typeface="Arial" panose="020B0604020202020204" pitchFamily="34" charset="0"/>
              </a:rPr>
              <a:t>中每个括号串的“</a:t>
            </a:r>
            <a:r>
              <a:rPr lang="zh-CN" altLang="en-US" sz="2000" i="1" dirty="0">
                <a:solidFill>
                  <a:srgbClr val="800080"/>
                </a:solidFill>
                <a:latin typeface="Arial" panose="020B0604020202020204" pitchFamily="34" charset="0"/>
              </a:rPr>
              <a:t>(</a:t>
            </a:r>
            <a:r>
              <a:rPr lang="zh-CN" altLang="en-US" sz="2000" dirty="0">
                <a:solidFill>
                  <a:srgbClr val="800080"/>
                </a:solidFill>
                <a:latin typeface="Arial" panose="020B0604020202020204" pitchFamily="34" charset="0"/>
              </a:rPr>
              <a:t>”与“)”数目相等</a:t>
            </a:r>
            <a:endParaRPr lang="zh-CN" altLang="en-US" sz="2000" dirty="0">
              <a:solidFill>
                <a:srgbClr val="800080"/>
              </a:solidFill>
              <a:latin typeface="Arial" panose="020B0604020202020204" pitchFamily="34" charset="0"/>
            </a:endParaRPr>
          </a:p>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     </a:t>
            </a:r>
            <a:r>
              <a:rPr lang="zh-CN" altLang="en-US" sz="2000" dirty="0">
                <a:solidFill>
                  <a:srgbClr val="800080"/>
                </a:solidFill>
                <a:latin typeface="Arial" panose="020B0604020202020204" pitchFamily="34" charset="0"/>
              </a:rPr>
              <a:t>证明:</a:t>
            </a:r>
            <a:endParaRPr lang="zh-CN" altLang="en-US" sz="9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     </a:t>
            </a:r>
            <a:r>
              <a:rPr lang="zh-CN" altLang="en-US" sz="2000" i="1" dirty="0">
                <a:solidFill>
                  <a:srgbClr val="333399"/>
                </a:solidFill>
                <a:latin typeface="Arial" panose="020B0604020202020204" pitchFamily="34" charset="0"/>
              </a:rPr>
              <a:t>1 </a:t>
            </a:r>
            <a:r>
              <a:rPr lang="zh-CN" altLang="en-US" sz="2000" dirty="0">
                <a:solidFill>
                  <a:srgbClr val="800080"/>
                </a:solidFill>
                <a:latin typeface="Arial" panose="020B0604020202020204" pitchFamily="34" charset="0"/>
              </a:rPr>
              <a:t>基础    </a:t>
            </a:r>
            <a:r>
              <a:rPr lang="zh-CN" altLang="en-US" sz="2000" dirty="0">
                <a:solidFill>
                  <a:srgbClr val="333399"/>
                </a:solidFill>
                <a:latin typeface="Arial" panose="020B0604020202020204" pitchFamily="34" charset="0"/>
              </a:rPr>
              <a:t>空串 </a:t>
            </a:r>
            <a:r>
              <a:rPr lang="zh-CN" altLang="en-US" sz="2000" i="1" dirty="0">
                <a:solidFill>
                  <a:srgbClr val="333399"/>
                </a:solidFill>
                <a:latin typeface="Arial" panose="020B0604020202020204" pitchFamily="34" charset="0"/>
                <a:sym typeface="Symbol" panose="05050102010706020507" pitchFamily="18" charset="2"/>
              </a:rPr>
              <a:t> </a:t>
            </a:r>
            <a:r>
              <a:rPr lang="zh-CN" altLang="en-US" sz="2000" dirty="0">
                <a:solidFill>
                  <a:srgbClr val="333399"/>
                </a:solidFill>
                <a:latin typeface="Arial" panose="020B0604020202020204" pitchFamily="34" charset="0"/>
              </a:rPr>
              <a:t>的“</a:t>
            </a:r>
            <a:r>
              <a:rPr lang="zh-CN" altLang="en-US" sz="2000" i="1" dirty="0">
                <a:solidFill>
                  <a:srgbClr val="333399"/>
                </a:solidFill>
                <a:latin typeface="Arial" panose="020B0604020202020204" pitchFamily="34" charset="0"/>
              </a:rPr>
              <a:t>(</a:t>
            </a:r>
            <a:r>
              <a:rPr lang="zh-CN" altLang="en-US" sz="2000" dirty="0">
                <a:solidFill>
                  <a:srgbClr val="333399"/>
                </a:solidFill>
                <a:latin typeface="Arial" panose="020B0604020202020204" pitchFamily="34" charset="0"/>
              </a:rPr>
              <a:t>”与“)”数目相等，都为</a:t>
            </a:r>
            <a:r>
              <a:rPr lang="zh-CN" altLang="en-US" sz="2000" i="1" dirty="0">
                <a:solidFill>
                  <a:srgbClr val="333399"/>
                </a:solidFill>
                <a:latin typeface="Arial" panose="020B0604020202020204" pitchFamily="34" charset="0"/>
              </a:rPr>
              <a:t>0</a:t>
            </a:r>
            <a:r>
              <a:rPr lang="zh-CN" altLang="en-US" sz="2000" dirty="0">
                <a:solidFill>
                  <a:srgbClr val="333399"/>
                </a:solidFill>
                <a:latin typeface="Arial" panose="020B0604020202020204" pitchFamily="34" charset="0"/>
              </a:rPr>
              <a:t>；</a:t>
            </a:r>
            <a:endParaRPr lang="zh-CN" altLang="en-US" sz="2000" dirty="0">
              <a:solidFill>
                <a:srgbClr val="333399"/>
              </a:solidFill>
              <a:latin typeface="Arial" panose="020B0604020202020204" pitchFamily="34" charset="0"/>
            </a:endParaRPr>
          </a:p>
          <a:p>
            <a:pPr marL="0" lvl="0" indent="0" eaLnBrk="1" hangingPunct="1">
              <a:spcBef>
                <a:spcPct val="0"/>
              </a:spcBef>
              <a:buClrTx/>
              <a:buSzTx/>
              <a:buFontTx/>
              <a:buNone/>
            </a:pPr>
            <a:r>
              <a:rPr lang="zh-CN" altLang="en-US" sz="2000" dirty="0">
                <a:solidFill>
                  <a:srgbClr val="333399"/>
                </a:solidFill>
                <a:latin typeface="Arial" panose="020B0604020202020204" pitchFamily="34" charset="0"/>
              </a:rPr>
              <a:t>     </a:t>
            </a:r>
            <a:r>
              <a:rPr lang="zh-CN" altLang="en-US" sz="2000" i="1" dirty="0">
                <a:solidFill>
                  <a:srgbClr val="333399"/>
                </a:solidFill>
                <a:latin typeface="Arial" panose="020B0604020202020204" pitchFamily="34" charset="0"/>
              </a:rPr>
              <a:t>2 </a:t>
            </a:r>
            <a:r>
              <a:rPr lang="zh-CN" altLang="en-US" sz="2000" dirty="0">
                <a:solidFill>
                  <a:srgbClr val="800080"/>
                </a:solidFill>
                <a:latin typeface="Arial" panose="020B0604020202020204" pitchFamily="34" charset="0"/>
              </a:rPr>
              <a:t>归纳    </a:t>
            </a:r>
            <a:r>
              <a:rPr lang="zh-CN" altLang="en-US" sz="2000" dirty="0">
                <a:solidFill>
                  <a:srgbClr val="333399"/>
                </a:solidFill>
                <a:latin typeface="Arial" panose="020B0604020202020204" pitchFamily="34" charset="0"/>
              </a:rPr>
              <a:t>设 </a:t>
            </a:r>
            <a:r>
              <a:rPr lang="en-US" altLang="zh-CN" sz="2000" i="1" dirty="0">
                <a:solidFill>
                  <a:srgbClr val="333399"/>
                </a:solidFill>
                <a:latin typeface="Arial" panose="020B0604020202020204" pitchFamily="34" charset="0"/>
              </a:rPr>
              <a:t>x,y </a:t>
            </a:r>
            <a:r>
              <a:rPr lang="zh-CN" altLang="en-US" sz="2000" dirty="0">
                <a:solidFill>
                  <a:srgbClr val="333399"/>
                </a:solidFill>
                <a:latin typeface="Arial" panose="020B0604020202020204" pitchFamily="34" charset="0"/>
              </a:rPr>
              <a:t>的“</a:t>
            </a:r>
            <a:r>
              <a:rPr lang="zh-CN" altLang="en-US" sz="2000" i="1" dirty="0">
                <a:solidFill>
                  <a:srgbClr val="333399"/>
                </a:solidFill>
                <a:latin typeface="Arial" panose="020B0604020202020204" pitchFamily="34" charset="0"/>
              </a:rPr>
              <a:t>(</a:t>
            </a:r>
            <a:r>
              <a:rPr lang="zh-CN" altLang="en-US" sz="2000" dirty="0">
                <a:solidFill>
                  <a:srgbClr val="333399"/>
                </a:solidFill>
                <a:latin typeface="Arial" panose="020B0604020202020204" pitchFamily="34" charset="0"/>
              </a:rPr>
              <a:t>”与“)”数目相等，前者为</a:t>
            </a:r>
            <a:r>
              <a:rPr lang="en-US" altLang="zh-CN" sz="2000" i="1" dirty="0">
                <a:solidFill>
                  <a:srgbClr val="333399"/>
                </a:solidFill>
                <a:latin typeface="Arial" panose="020B0604020202020204" pitchFamily="34" charset="0"/>
              </a:rPr>
              <a:t>m </a:t>
            </a:r>
            <a:r>
              <a:rPr lang="en-US" altLang="zh-CN" sz="2000" dirty="0">
                <a:solidFill>
                  <a:srgbClr val="333399"/>
                </a:solidFill>
                <a:latin typeface="Arial" panose="020B0604020202020204" pitchFamily="34" charset="0"/>
              </a:rPr>
              <a:t>，</a:t>
            </a:r>
            <a:r>
              <a:rPr lang="zh-CN" altLang="en-US" sz="2000" dirty="0">
                <a:solidFill>
                  <a:srgbClr val="333399"/>
                </a:solidFill>
                <a:latin typeface="Arial" panose="020B0604020202020204" pitchFamily="34" charset="0"/>
              </a:rPr>
              <a:t>后者为</a:t>
            </a:r>
            <a:r>
              <a:rPr lang="en-US" altLang="zh-CN" sz="2000" i="1" dirty="0">
                <a:solidFill>
                  <a:srgbClr val="333399"/>
                </a:solidFill>
                <a:latin typeface="Arial" panose="020B0604020202020204" pitchFamily="34" charset="0"/>
              </a:rPr>
              <a:t>n </a:t>
            </a:r>
            <a:r>
              <a:rPr lang="en-US" altLang="zh-CN" sz="2000" dirty="0">
                <a:solidFill>
                  <a:srgbClr val="333399"/>
                </a:solidFill>
                <a:latin typeface="Arial" panose="020B0604020202020204" pitchFamily="34" charset="0"/>
              </a:rPr>
              <a:t>；</a:t>
            </a:r>
            <a:endParaRPr lang="en-US" altLang="zh-CN" sz="2000" dirty="0">
              <a:solidFill>
                <a:srgbClr val="333399"/>
              </a:solidFill>
              <a:latin typeface="Arial" panose="020B0604020202020204" pitchFamily="34" charset="0"/>
            </a:endParaRPr>
          </a:p>
          <a:p>
            <a:pPr marL="0" lvl="0" indent="0" eaLnBrk="1" hangingPunct="1">
              <a:spcBef>
                <a:spcPct val="0"/>
              </a:spcBef>
              <a:buClrTx/>
              <a:buSzTx/>
              <a:buFontTx/>
              <a:buNone/>
            </a:pPr>
            <a:r>
              <a:rPr lang="en-US" altLang="zh-CN" sz="2000" dirty="0">
                <a:solidFill>
                  <a:srgbClr val="333399"/>
                </a:solidFill>
                <a:latin typeface="Arial" panose="020B0604020202020204" pitchFamily="34" charset="0"/>
              </a:rPr>
              <a:t>                  </a:t>
            </a:r>
            <a:r>
              <a:rPr lang="en-US" altLang="zh-CN" sz="2000" i="1" dirty="0">
                <a:solidFill>
                  <a:srgbClr val="333399"/>
                </a:solidFill>
                <a:latin typeface="Arial" panose="020B0604020202020204" pitchFamily="34" charset="0"/>
              </a:rPr>
              <a:t>(x) </a:t>
            </a:r>
            <a:r>
              <a:rPr lang="zh-CN" altLang="en-US" sz="2000" dirty="0">
                <a:solidFill>
                  <a:srgbClr val="333399"/>
                </a:solidFill>
                <a:latin typeface="Arial" panose="020B0604020202020204" pitchFamily="34" charset="0"/>
              </a:rPr>
              <a:t>的“</a:t>
            </a:r>
            <a:r>
              <a:rPr lang="zh-CN" altLang="en-US" sz="2000" i="1" dirty="0">
                <a:solidFill>
                  <a:srgbClr val="333399"/>
                </a:solidFill>
                <a:latin typeface="Arial" panose="020B0604020202020204" pitchFamily="34" charset="0"/>
              </a:rPr>
              <a:t>(</a:t>
            </a:r>
            <a:r>
              <a:rPr lang="zh-CN" altLang="en-US" sz="2000" dirty="0">
                <a:solidFill>
                  <a:srgbClr val="333399"/>
                </a:solidFill>
                <a:latin typeface="Arial" panose="020B0604020202020204" pitchFamily="34" charset="0"/>
              </a:rPr>
              <a:t>”与“)”数目都为</a:t>
            </a:r>
            <a:r>
              <a:rPr lang="en-US" altLang="zh-CN" sz="2000" i="1" dirty="0">
                <a:solidFill>
                  <a:srgbClr val="333399"/>
                </a:solidFill>
                <a:latin typeface="Arial" panose="020B0604020202020204" pitchFamily="34" charset="0"/>
              </a:rPr>
              <a:t>m+1</a:t>
            </a:r>
            <a:r>
              <a:rPr lang="en-US" altLang="zh-CN" sz="2000" dirty="0">
                <a:solidFill>
                  <a:srgbClr val="333399"/>
                </a:solidFill>
                <a:latin typeface="Arial" panose="020B0604020202020204" pitchFamily="34" charset="0"/>
              </a:rPr>
              <a:t>；</a:t>
            </a:r>
            <a:endParaRPr lang="en-US" altLang="zh-CN" sz="2000" dirty="0">
              <a:solidFill>
                <a:srgbClr val="333399"/>
              </a:solidFill>
              <a:latin typeface="Arial" panose="020B0604020202020204" pitchFamily="34" charset="0"/>
            </a:endParaRPr>
          </a:p>
          <a:p>
            <a:pPr marL="0" lvl="0" indent="0" eaLnBrk="1" hangingPunct="1">
              <a:spcBef>
                <a:spcPct val="0"/>
              </a:spcBef>
              <a:buClrTx/>
              <a:buSzTx/>
              <a:buFontTx/>
              <a:buNone/>
            </a:pPr>
            <a:r>
              <a:rPr lang="en-US" altLang="zh-CN" sz="2000" dirty="0">
                <a:solidFill>
                  <a:srgbClr val="333399"/>
                </a:solidFill>
                <a:latin typeface="Arial" panose="020B0604020202020204" pitchFamily="34" charset="0"/>
              </a:rPr>
              <a:t>                  </a:t>
            </a:r>
            <a:r>
              <a:rPr lang="en-US" altLang="zh-CN" sz="2000" i="1" dirty="0">
                <a:solidFill>
                  <a:srgbClr val="333399"/>
                </a:solidFill>
                <a:latin typeface="Arial" panose="020B0604020202020204" pitchFamily="34" charset="0"/>
              </a:rPr>
              <a:t>xy </a:t>
            </a:r>
            <a:r>
              <a:rPr lang="zh-CN" altLang="en-US" sz="2000" dirty="0">
                <a:solidFill>
                  <a:srgbClr val="333399"/>
                </a:solidFill>
                <a:latin typeface="Arial" panose="020B0604020202020204" pitchFamily="34" charset="0"/>
              </a:rPr>
              <a:t>的“</a:t>
            </a:r>
            <a:r>
              <a:rPr lang="zh-CN" altLang="en-US" sz="2000" i="1" dirty="0">
                <a:solidFill>
                  <a:srgbClr val="333399"/>
                </a:solidFill>
                <a:latin typeface="Arial" panose="020B0604020202020204" pitchFamily="34" charset="0"/>
              </a:rPr>
              <a:t>(</a:t>
            </a:r>
            <a:r>
              <a:rPr lang="zh-CN" altLang="en-US" sz="2000" dirty="0">
                <a:solidFill>
                  <a:srgbClr val="333399"/>
                </a:solidFill>
                <a:latin typeface="Arial" panose="020B0604020202020204" pitchFamily="34" charset="0"/>
              </a:rPr>
              <a:t>”与“)”数目都为</a:t>
            </a:r>
            <a:r>
              <a:rPr lang="en-US" altLang="zh-CN" sz="2000" i="1" dirty="0">
                <a:solidFill>
                  <a:srgbClr val="333399"/>
                </a:solidFill>
                <a:latin typeface="Arial" panose="020B0604020202020204" pitchFamily="34" charset="0"/>
              </a:rPr>
              <a:t>m+n.   </a:t>
            </a:r>
            <a:endParaRPr lang="en-US" altLang="zh-CN" sz="2000" dirty="0">
              <a:solidFill>
                <a:srgbClr val="333399"/>
              </a:solidFill>
              <a:latin typeface="Arial" panose="020B0604020202020204" pitchFamily="34" charset="0"/>
            </a:endParaRPr>
          </a:p>
        </p:txBody>
      </p:sp>
      <p:sp>
        <p:nvSpPr>
          <p:cNvPr id="70662" name="Rectangle 7"/>
          <p:cNvSpPr/>
          <p:nvPr/>
        </p:nvSpPr>
        <p:spPr>
          <a:xfrm>
            <a:off x="838200" y="533400"/>
            <a:ext cx="8001000" cy="5334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90000"/>
              </a:lnSpc>
              <a:spcBef>
                <a:spcPct val="0"/>
              </a:spcBef>
              <a:buClrTx/>
              <a:buSzTx/>
              <a:buFontTx/>
              <a:buNone/>
            </a:pPr>
            <a:r>
              <a:rPr lang="zh-CN" altLang="en-US" sz="3600" dirty="0">
                <a:solidFill>
                  <a:srgbClr val="800080"/>
                </a:solidFill>
                <a:ea typeface="华文行楷" panose="02010800040101010101" pitchFamily="2" charset="-122"/>
              </a:rPr>
              <a:t>归纳定义与结构归纳证明（</a:t>
            </a:r>
            <a:r>
              <a:rPr lang="zh-CN" altLang="en-US" sz="3600" dirty="0">
                <a:solidFill>
                  <a:srgbClr val="800080"/>
                </a:solidFill>
              </a:rPr>
              <a:t>例</a:t>
            </a:r>
            <a:r>
              <a:rPr lang="zh-CN" altLang="en-US" sz="3600" dirty="0">
                <a:solidFill>
                  <a:srgbClr val="800080"/>
                </a:solidFill>
                <a:ea typeface="华文行楷" panose="02010800040101010101" pitchFamily="2" charset="-122"/>
              </a:rPr>
              <a:t>）</a:t>
            </a:r>
            <a:endParaRPr lang="zh-CN" altLang="en-US" sz="4000" dirty="0">
              <a:solidFill>
                <a:schemeClr val="tx2"/>
              </a:solidFill>
              <a:latin typeface="Arial" panose="020B0604020202020204" pitchFamily="34" charset="0"/>
              <a:ea typeface="宋体" panose="02010600030101010101" pitchFamily="2" charset="-122"/>
            </a:endParaRPr>
          </a:p>
        </p:txBody>
      </p:sp>
    </p:spTree>
  </p:cSld>
  <p:clrMapOvr>
    <a:masterClrMapping/>
  </p:clrMapOvr>
  <p:transition spd="med" advClick="0">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灯片编号占位符 1"/>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71683" name="日期占位符 2"/>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71684" name="页脚占位符 3"/>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71685" name="Text Box 2"/>
          <p:cNvSpPr txBox="1"/>
          <p:nvPr/>
        </p:nvSpPr>
        <p:spPr>
          <a:xfrm>
            <a:off x="0" y="1447800"/>
            <a:ext cx="9144000" cy="46958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130000"/>
              </a:lnSpc>
              <a:spcBef>
                <a:spcPct val="0"/>
              </a:spcBef>
              <a:buClrTx/>
              <a:buSzTx/>
              <a:buFont typeface="Wingdings" panose="05000000000000000000" pitchFamily="2" charset="2"/>
              <a:buChar char="²"/>
            </a:pPr>
            <a:r>
              <a:rPr lang="zh-CN" altLang="en-US" dirty="0">
                <a:solidFill>
                  <a:srgbClr val="333399"/>
                </a:solidFill>
              </a:rPr>
              <a:t> </a:t>
            </a:r>
            <a:r>
              <a:rPr lang="zh-CN" altLang="en-US" dirty="0">
                <a:solidFill>
                  <a:srgbClr val="800080"/>
                </a:solidFill>
                <a:latin typeface="Arial" panose="020B0604020202020204" pitchFamily="34" charset="0"/>
              </a:rPr>
              <a:t>自然数</a:t>
            </a:r>
            <a:r>
              <a:rPr lang="zh-CN" altLang="en-US" dirty="0">
                <a:solidFill>
                  <a:srgbClr val="333399"/>
                </a:solidFill>
                <a:latin typeface="Arial" panose="020B0604020202020204" pitchFamily="34" charset="0"/>
              </a:rPr>
              <a:t>   自然数集合</a:t>
            </a:r>
            <a:r>
              <a:rPr lang="en-US" altLang="zh-CN" i="1" dirty="0">
                <a:solidFill>
                  <a:srgbClr val="333399"/>
                </a:solidFill>
                <a:latin typeface="Arial" panose="020B0604020202020204" pitchFamily="34" charset="0"/>
              </a:rPr>
              <a:t>N</a:t>
            </a:r>
            <a:r>
              <a:rPr lang="zh-CN" altLang="en-US" dirty="0">
                <a:solidFill>
                  <a:srgbClr val="333399"/>
                </a:solidFill>
                <a:latin typeface="Arial" panose="020B0604020202020204" pitchFamily="34" charset="0"/>
              </a:rPr>
              <a:t>是满足如下条件的最小集合：</a:t>
            </a:r>
            <a:endParaRPr lang="zh-CN" altLang="en-US" dirty="0">
              <a:solidFill>
                <a:srgbClr val="333399"/>
              </a:solidFill>
              <a:latin typeface="Arial" panose="020B0604020202020204" pitchFamily="34" charset="0"/>
            </a:endParaRPr>
          </a:p>
          <a:p>
            <a:pPr marL="0" lvl="0" indent="0" eaLnBrk="1" hangingPunct="1">
              <a:lnSpc>
                <a:spcPct val="130000"/>
              </a:lnSpc>
              <a:spcBef>
                <a:spcPct val="0"/>
              </a:spcBef>
              <a:buClrTx/>
              <a:buSzTx/>
              <a:buFontTx/>
              <a:buNone/>
            </a:pPr>
            <a:r>
              <a:rPr lang="zh-CN" altLang="en-US" dirty="0">
                <a:solidFill>
                  <a:srgbClr val="333399"/>
                </a:solidFill>
                <a:latin typeface="Arial" panose="020B0604020202020204" pitchFamily="34" charset="0"/>
              </a:rPr>
              <a:t>                   </a:t>
            </a:r>
            <a:r>
              <a:rPr lang="zh-CN" altLang="en-US" i="1" dirty="0">
                <a:solidFill>
                  <a:srgbClr val="333399"/>
                </a:solidFill>
                <a:latin typeface="Arial" panose="020B0604020202020204" pitchFamily="34" charset="0"/>
              </a:rPr>
              <a:t>(1) 0 </a:t>
            </a:r>
            <a:r>
              <a:rPr lang="zh-CN" altLang="en-US" sz="2400" dirty="0">
                <a:solidFill>
                  <a:srgbClr val="333399"/>
                </a:solidFill>
                <a:latin typeface="Arial" panose="020B0604020202020204" pitchFamily="34" charset="0"/>
                <a:sym typeface="Symbol" panose="05050102010706020507" pitchFamily="18" charset="2"/>
              </a:rPr>
              <a:t></a:t>
            </a:r>
            <a:r>
              <a:rPr lang="zh-CN" altLang="en-US" i="1" dirty="0">
                <a:solidFill>
                  <a:srgbClr val="333399"/>
                </a:solidFill>
                <a:latin typeface="Arial" panose="020B0604020202020204" pitchFamily="34" charset="0"/>
              </a:rPr>
              <a:t> </a:t>
            </a:r>
            <a:r>
              <a:rPr lang="en-US" altLang="zh-CN" i="1" dirty="0">
                <a:solidFill>
                  <a:srgbClr val="333399"/>
                </a:solidFill>
                <a:latin typeface="Arial" panose="020B0604020202020204" pitchFamily="34" charset="0"/>
              </a:rPr>
              <a:t>N;  (2) </a:t>
            </a:r>
            <a:r>
              <a:rPr lang="zh-CN" altLang="en-US" dirty="0">
                <a:solidFill>
                  <a:srgbClr val="333399"/>
                </a:solidFill>
                <a:latin typeface="Arial" panose="020B0604020202020204" pitchFamily="34" charset="0"/>
              </a:rPr>
              <a:t>若</a:t>
            </a:r>
            <a:r>
              <a:rPr lang="zh-CN" altLang="en-US" i="1" dirty="0">
                <a:solidFill>
                  <a:srgbClr val="333399"/>
                </a:solidFill>
                <a:latin typeface="Arial" panose="020B0604020202020204" pitchFamily="34" charset="0"/>
              </a:rPr>
              <a:t> </a:t>
            </a:r>
            <a:r>
              <a:rPr lang="en-US" altLang="zh-CN" i="1" dirty="0">
                <a:solidFill>
                  <a:srgbClr val="333399"/>
                </a:solidFill>
                <a:latin typeface="Arial" panose="020B0604020202020204" pitchFamily="34" charset="0"/>
              </a:rPr>
              <a:t>n </a:t>
            </a:r>
            <a:r>
              <a:rPr lang="en-US" altLang="zh-CN" sz="2400" dirty="0">
                <a:solidFill>
                  <a:srgbClr val="333399"/>
                </a:solidFill>
                <a:latin typeface="Arial" panose="020B0604020202020204" pitchFamily="34" charset="0"/>
                <a:sym typeface="Symbol" panose="05050102010706020507" pitchFamily="18" charset="2"/>
              </a:rPr>
              <a:t></a:t>
            </a:r>
            <a:r>
              <a:rPr lang="en-US" altLang="zh-CN" i="1" dirty="0">
                <a:solidFill>
                  <a:srgbClr val="333399"/>
                </a:solidFill>
                <a:latin typeface="Arial" panose="020B0604020202020204" pitchFamily="34" charset="0"/>
              </a:rPr>
              <a:t> N, </a:t>
            </a:r>
            <a:r>
              <a:rPr lang="zh-CN" altLang="en-US" dirty="0">
                <a:solidFill>
                  <a:srgbClr val="333399"/>
                </a:solidFill>
                <a:latin typeface="Arial" panose="020B0604020202020204" pitchFamily="34" charset="0"/>
              </a:rPr>
              <a:t>则</a:t>
            </a:r>
            <a:r>
              <a:rPr lang="en-US" altLang="zh-CN" i="1" dirty="0">
                <a:solidFill>
                  <a:srgbClr val="333399"/>
                </a:solidFill>
                <a:latin typeface="Arial" panose="020B0604020202020204" pitchFamily="34" charset="0"/>
              </a:rPr>
              <a:t>n</a:t>
            </a:r>
            <a:r>
              <a:rPr lang="zh-CN" altLang="en-US" dirty="0">
                <a:solidFill>
                  <a:srgbClr val="333399"/>
                </a:solidFill>
                <a:latin typeface="Arial" panose="020B0604020202020204" pitchFamily="34" charset="0"/>
              </a:rPr>
              <a:t>的后继</a:t>
            </a:r>
            <a:r>
              <a:rPr lang="en-US" altLang="zh-CN" i="1" dirty="0">
                <a:solidFill>
                  <a:srgbClr val="333399"/>
                </a:solidFill>
                <a:latin typeface="Arial" panose="020B0604020202020204" pitchFamily="34" charset="0"/>
              </a:rPr>
              <a:t>n+1 </a:t>
            </a:r>
            <a:r>
              <a:rPr lang="en-US" altLang="zh-CN" sz="2400" dirty="0">
                <a:solidFill>
                  <a:srgbClr val="333399"/>
                </a:solidFill>
                <a:latin typeface="Arial" panose="020B0604020202020204" pitchFamily="34" charset="0"/>
                <a:sym typeface="Symbol" panose="05050102010706020507" pitchFamily="18" charset="2"/>
              </a:rPr>
              <a:t></a:t>
            </a:r>
            <a:r>
              <a:rPr lang="en-US" altLang="zh-CN" i="1" dirty="0">
                <a:solidFill>
                  <a:srgbClr val="333399"/>
                </a:solidFill>
                <a:latin typeface="Arial" panose="020B0604020202020204" pitchFamily="34" charset="0"/>
              </a:rPr>
              <a:t> N</a:t>
            </a:r>
            <a:endParaRPr lang="en-US" altLang="zh-CN" dirty="0">
              <a:solidFill>
                <a:srgbClr val="333399"/>
              </a:solidFill>
              <a:latin typeface="Arial" panose="020B0604020202020204" pitchFamily="34" charset="0"/>
            </a:endParaRPr>
          </a:p>
          <a:p>
            <a:pPr marL="457200" lvl="1" indent="0" eaLnBrk="1" hangingPunct="1">
              <a:lnSpc>
                <a:spcPct val="130000"/>
              </a:lnSpc>
              <a:spcBef>
                <a:spcPct val="0"/>
              </a:spcBef>
              <a:buClrTx/>
              <a:buSzTx/>
              <a:buFont typeface="Wingdings" panose="05000000000000000000" pitchFamily="2" charset="2"/>
              <a:buChar char=" "/>
            </a:pPr>
            <a:endParaRPr lang="en-US" altLang="zh-CN" sz="1200" b="1" dirty="0">
              <a:solidFill>
                <a:srgbClr val="333399"/>
              </a:solidFill>
              <a:latin typeface="Arial" panose="020B0604020202020204" pitchFamily="34" charset="0"/>
            </a:endParaRPr>
          </a:p>
          <a:p>
            <a:pPr marL="0" lvl="0" indent="0" eaLnBrk="1" hangingPunct="1">
              <a:lnSpc>
                <a:spcPct val="130000"/>
              </a:lnSpc>
              <a:spcBef>
                <a:spcPct val="0"/>
              </a:spcBef>
              <a:buClrTx/>
              <a:buSzTx/>
              <a:buFont typeface="Wingdings" panose="05000000000000000000" pitchFamily="2" charset="2"/>
              <a:buChar char="²"/>
            </a:pPr>
            <a:r>
              <a:rPr lang="en-US" altLang="zh-CN" dirty="0">
                <a:solidFill>
                  <a:srgbClr val="333399"/>
                </a:solidFill>
                <a:latin typeface="Arial" panose="020B0604020202020204" pitchFamily="34" charset="0"/>
              </a:rPr>
              <a:t> </a:t>
            </a:r>
            <a:r>
              <a:rPr lang="zh-CN" altLang="en-US" dirty="0">
                <a:solidFill>
                  <a:srgbClr val="800080"/>
                </a:solidFill>
                <a:latin typeface="Arial" panose="020B0604020202020204" pitchFamily="34" charset="0"/>
              </a:rPr>
              <a:t>数学归纳法</a:t>
            </a:r>
            <a:r>
              <a:rPr lang="zh-CN" altLang="en-US" dirty="0">
                <a:solidFill>
                  <a:srgbClr val="333399"/>
                </a:solidFill>
                <a:latin typeface="Arial" panose="020B0604020202020204" pitchFamily="34" charset="0"/>
              </a:rPr>
              <a:t>  欲证对任意自然数</a:t>
            </a:r>
            <a:r>
              <a:rPr lang="en-US" altLang="zh-CN" i="1" dirty="0">
                <a:solidFill>
                  <a:srgbClr val="333399"/>
                </a:solidFill>
                <a:latin typeface="Arial" panose="020B0604020202020204" pitchFamily="34" charset="0"/>
              </a:rPr>
              <a:t>n</a:t>
            </a:r>
            <a:r>
              <a:rPr lang="en-US" altLang="zh-CN" dirty="0">
                <a:solidFill>
                  <a:srgbClr val="333399"/>
                </a:solidFill>
                <a:latin typeface="Arial" panose="020B0604020202020204" pitchFamily="34" charset="0"/>
              </a:rPr>
              <a:t> ，</a:t>
            </a:r>
            <a:r>
              <a:rPr lang="en-US" altLang="zh-CN" i="1" dirty="0">
                <a:solidFill>
                  <a:srgbClr val="333399"/>
                </a:solidFill>
                <a:latin typeface="Arial" panose="020B0604020202020204" pitchFamily="34" charset="0"/>
              </a:rPr>
              <a:t>P(n)</a:t>
            </a:r>
            <a:r>
              <a:rPr lang="zh-CN" altLang="en-US" dirty="0">
                <a:solidFill>
                  <a:srgbClr val="333399"/>
                </a:solidFill>
                <a:latin typeface="Arial" panose="020B0604020202020204" pitchFamily="34" charset="0"/>
              </a:rPr>
              <a:t>成立，</a:t>
            </a:r>
            <a:r>
              <a:rPr lang="zh-CN" altLang="en-US" i="1" dirty="0">
                <a:solidFill>
                  <a:srgbClr val="333399"/>
                </a:solidFill>
                <a:latin typeface="Arial" panose="020B0604020202020204" pitchFamily="34" charset="0"/>
              </a:rPr>
              <a:t>(1) </a:t>
            </a:r>
            <a:r>
              <a:rPr lang="zh-CN" altLang="en-US" dirty="0">
                <a:solidFill>
                  <a:srgbClr val="333399"/>
                </a:solidFill>
                <a:latin typeface="Arial" panose="020B0604020202020204" pitchFamily="34" charset="0"/>
              </a:rPr>
              <a:t>先证</a:t>
            </a:r>
            <a:r>
              <a:rPr lang="zh-CN" altLang="en-US" b="0" dirty="0">
                <a:solidFill>
                  <a:srgbClr val="333399"/>
                </a:solidFill>
                <a:latin typeface="Arial" panose="020B0604020202020204" pitchFamily="34" charset="0"/>
              </a:rPr>
              <a:t> </a:t>
            </a:r>
            <a:r>
              <a:rPr lang="en-US" altLang="zh-CN" b="0" i="1" dirty="0">
                <a:solidFill>
                  <a:srgbClr val="333399"/>
                </a:solidFill>
                <a:latin typeface="Arial" panose="020B0604020202020204" pitchFamily="34" charset="0"/>
              </a:rPr>
              <a:t>P(0) </a:t>
            </a:r>
            <a:r>
              <a:rPr lang="zh-CN" altLang="en-US" b="0" dirty="0">
                <a:solidFill>
                  <a:srgbClr val="333399"/>
                </a:solidFill>
                <a:latin typeface="Arial" panose="020B0604020202020204" pitchFamily="34" charset="0"/>
              </a:rPr>
              <a:t>成立</a:t>
            </a:r>
            <a:r>
              <a:rPr lang="zh-CN" altLang="en-US" b="0" i="1" dirty="0">
                <a:solidFill>
                  <a:srgbClr val="333399"/>
                </a:solidFill>
                <a:latin typeface="Arial" panose="020B0604020202020204" pitchFamily="34" charset="0"/>
              </a:rPr>
              <a:t>;  (2) </a:t>
            </a:r>
            <a:r>
              <a:rPr lang="zh-CN" altLang="en-US" b="0" dirty="0">
                <a:solidFill>
                  <a:srgbClr val="333399"/>
                </a:solidFill>
                <a:latin typeface="Arial" panose="020B0604020202020204" pitchFamily="34" charset="0"/>
              </a:rPr>
              <a:t>再证若</a:t>
            </a:r>
            <a:r>
              <a:rPr lang="zh-CN" altLang="en-US" b="0" i="1" dirty="0">
                <a:solidFill>
                  <a:srgbClr val="333399"/>
                </a:solidFill>
                <a:latin typeface="Arial" panose="020B0604020202020204" pitchFamily="34" charset="0"/>
              </a:rPr>
              <a:t> </a:t>
            </a:r>
            <a:r>
              <a:rPr lang="en-US" altLang="zh-CN" b="0" i="1" dirty="0">
                <a:solidFill>
                  <a:srgbClr val="333399"/>
                </a:solidFill>
                <a:latin typeface="Arial" panose="020B0604020202020204" pitchFamily="34" charset="0"/>
              </a:rPr>
              <a:t>P(n)</a:t>
            </a:r>
            <a:r>
              <a:rPr lang="zh-CN" altLang="en-US" b="0" dirty="0">
                <a:solidFill>
                  <a:srgbClr val="333399"/>
                </a:solidFill>
                <a:latin typeface="Arial" panose="020B0604020202020204" pitchFamily="34" charset="0"/>
              </a:rPr>
              <a:t>成立</a:t>
            </a:r>
            <a:r>
              <a:rPr lang="zh-CN" altLang="en-US" b="0" i="1" dirty="0">
                <a:solidFill>
                  <a:srgbClr val="333399"/>
                </a:solidFill>
                <a:latin typeface="Arial" panose="020B0604020202020204" pitchFamily="34" charset="0"/>
              </a:rPr>
              <a:t>, </a:t>
            </a:r>
            <a:r>
              <a:rPr lang="zh-CN" altLang="en-US" b="0" dirty="0">
                <a:solidFill>
                  <a:srgbClr val="333399"/>
                </a:solidFill>
                <a:latin typeface="Arial" panose="020B0604020202020204" pitchFamily="34" charset="0"/>
              </a:rPr>
              <a:t>则</a:t>
            </a:r>
            <a:r>
              <a:rPr lang="en-US" altLang="zh-CN" b="0" i="1" dirty="0">
                <a:solidFill>
                  <a:srgbClr val="333399"/>
                </a:solidFill>
                <a:latin typeface="Arial" panose="020B0604020202020204" pitchFamily="34" charset="0"/>
              </a:rPr>
              <a:t>P(n+1 )</a:t>
            </a:r>
            <a:r>
              <a:rPr lang="zh-CN" altLang="en-US" b="0" dirty="0">
                <a:solidFill>
                  <a:srgbClr val="333399"/>
                </a:solidFill>
                <a:latin typeface="Arial" panose="020B0604020202020204" pitchFamily="34" charset="0"/>
              </a:rPr>
              <a:t>成立</a:t>
            </a:r>
            <a:endParaRPr lang="zh-CN" altLang="en-US" sz="1200" b="0" dirty="0">
              <a:solidFill>
                <a:srgbClr val="333399"/>
              </a:solidFill>
              <a:latin typeface="Arial" panose="020B0604020202020204" pitchFamily="34" charset="0"/>
            </a:endParaRPr>
          </a:p>
          <a:p>
            <a:pPr marL="457200" lvl="1" indent="0" eaLnBrk="1" hangingPunct="1">
              <a:lnSpc>
                <a:spcPct val="130000"/>
              </a:lnSpc>
              <a:spcBef>
                <a:spcPct val="0"/>
              </a:spcBef>
              <a:buClrTx/>
              <a:buSzTx/>
              <a:buFont typeface="Wingdings" panose="05000000000000000000" pitchFamily="2" charset="2"/>
              <a:buChar char=" "/>
            </a:pPr>
            <a:r>
              <a:rPr lang="zh-CN" altLang="en-US" sz="1200" b="1" dirty="0">
                <a:solidFill>
                  <a:srgbClr val="333399"/>
                </a:solidFill>
                <a:latin typeface="Arial" panose="020B0604020202020204" pitchFamily="34" charset="0"/>
              </a:rPr>
              <a:t> </a:t>
            </a:r>
            <a:endParaRPr lang="zh-CN" altLang="en-US" sz="1200" b="1" dirty="0">
              <a:solidFill>
                <a:srgbClr val="333399"/>
              </a:solidFill>
              <a:latin typeface="Arial" panose="020B0604020202020204" pitchFamily="34" charset="0"/>
            </a:endParaRPr>
          </a:p>
          <a:p>
            <a:pPr marL="0" lvl="0" indent="0" eaLnBrk="1" hangingPunct="1">
              <a:lnSpc>
                <a:spcPct val="130000"/>
              </a:lnSpc>
              <a:spcBef>
                <a:spcPct val="0"/>
              </a:spcBef>
              <a:buClrTx/>
              <a:buSzTx/>
              <a:buFont typeface="Wingdings" panose="05000000000000000000" pitchFamily="2" charset="2"/>
              <a:buChar char="²"/>
            </a:pPr>
            <a:r>
              <a:rPr lang="zh-CN" altLang="en-US" dirty="0">
                <a:solidFill>
                  <a:srgbClr val="333399"/>
                </a:solidFill>
                <a:latin typeface="Arial" panose="020B0604020202020204" pitchFamily="34" charset="0"/>
              </a:rPr>
              <a:t> </a:t>
            </a:r>
            <a:r>
              <a:rPr lang="zh-CN" altLang="en-US" dirty="0">
                <a:solidFill>
                  <a:srgbClr val="800080"/>
                </a:solidFill>
                <a:latin typeface="Arial" panose="020B0604020202020204" pitchFamily="34" charset="0"/>
              </a:rPr>
              <a:t>另一种形式</a:t>
            </a:r>
            <a:r>
              <a:rPr lang="zh-CN" altLang="en-US" dirty="0">
                <a:solidFill>
                  <a:srgbClr val="333399"/>
                </a:solidFill>
                <a:latin typeface="Arial" panose="020B0604020202020204" pitchFamily="34" charset="0"/>
              </a:rPr>
              <a:t>  </a:t>
            </a:r>
            <a:r>
              <a:rPr lang="zh-CN" altLang="en-US" i="1" dirty="0">
                <a:solidFill>
                  <a:srgbClr val="333399"/>
                </a:solidFill>
                <a:latin typeface="Arial" panose="020B0604020202020204" pitchFamily="34" charset="0"/>
              </a:rPr>
              <a:t>(1) </a:t>
            </a:r>
            <a:r>
              <a:rPr lang="zh-CN" altLang="en-US" dirty="0">
                <a:solidFill>
                  <a:srgbClr val="333399"/>
                </a:solidFill>
                <a:latin typeface="Arial" panose="020B0604020202020204" pitchFamily="34" charset="0"/>
              </a:rPr>
              <a:t>先证</a:t>
            </a:r>
            <a:r>
              <a:rPr lang="en-US" altLang="zh-CN" i="1" dirty="0">
                <a:solidFill>
                  <a:srgbClr val="333399"/>
                </a:solidFill>
                <a:latin typeface="Arial" panose="020B0604020202020204" pitchFamily="34" charset="0"/>
              </a:rPr>
              <a:t>P(0) </a:t>
            </a:r>
            <a:r>
              <a:rPr lang="zh-CN" altLang="en-US" dirty="0">
                <a:solidFill>
                  <a:srgbClr val="333399"/>
                </a:solidFill>
                <a:latin typeface="Arial" panose="020B0604020202020204" pitchFamily="34" charset="0"/>
              </a:rPr>
              <a:t>成立</a:t>
            </a:r>
            <a:r>
              <a:rPr lang="zh-CN" altLang="en-US" i="1" dirty="0">
                <a:solidFill>
                  <a:srgbClr val="333399"/>
                </a:solidFill>
                <a:latin typeface="Arial" panose="020B0604020202020204" pitchFamily="34" charset="0"/>
              </a:rPr>
              <a:t>;  (2) </a:t>
            </a:r>
            <a:r>
              <a:rPr lang="zh-CN" altLang="en-US" dirty="0">
                <a:solidFill>
                  <a:srgbClr val="333399"/>
                </a:solidFill>
                <a:latin typeface="Arial" panose="020B0604020202020204" pitchFamily="34" charset="0"/>
              </a:rPr>
              <a:t>再证若对任意</a:t>
            </a:r>
            <a:r>
              <a:rPr lang="en-US" altLang="zh-CN" i="1" dirty="0">
                <a:solidFill>
                  <a:srgbClr val="333399"/>
                </a:solidFill>
                <a:latin typeface="Arial" panose="020B0604020202020204" pitchFamily="34" charset="0"/>
              </a:rPr>
              <a:t>k&lt;n，</a:t>
            </a:r>
            <a:endParaRPr lang="en-US" altLang="zh-CN" i="1" dirty="0">
              <a:solidFill>
                <a:srgbClr val="333399"/>
              </a:solidFill>
              <a:latin typeface="Arial" panose="020B0604020202020204" pitchFamily="34" charset="0"/>
            </a:endParaRPr>
          </a:p>
          <a:p>
            <a:pPr marL="0" lvl="0" indent="0" eaLnBrk="1" hangingPunct="1">
              <a:lnSpc>
                <a:spcPct val="130000"/>
              </a:lnSpc>
              <a:spcBef>
                <a:spcPct val="0"/>
              </a:spcBef>
              <a:buClrTx/>
              <a:buSzTx/>
              <a:buFontTx/>
              <a:buNone/>
            </a:pPr>
            <a:r>
              <a:rPr lang="en-US" altLang="zh-CN" i="1" dirty="0">
                <a:solidFill>
                  <a:srgbClr val="333399"/>
                </a:solidFill>
                <a:latin typeface="Arial" panose="020B0604020202020204" pitchFamily="34" charset="0"/>
              </a:rPr>
              <a:t>                  P(k) </a:t>
            </a:r>
            <a:r>
              <a:rPr lang="zh-CN" altLang="en-US" dirty="0">
                <a:solidFill>
                  <a:srgbClr val="333399"/>
                </a:solidFill>
                <a:latin typeface="Arial" panose="020B0604020202020204" pitchFamily="34" charset="0"/>
              </a:rPr>
              <a:t>成立</a:t>
            </a:r>
            <a:r>
              <a:rPr lang="zh-CN" altLang="en-US" i="1" dirty="0">
                <a:solidFill>
                  <a:srgbClr val="333399"/>
                </a:solidFill>
                <a:latin typeface="Arial" panose="020B0604020202020204" pitchFamily="34" charset="0"/>
              </a:rPr>
              <a:t>, </a:t>
            </a:r>
            <a:r>
              <a:rPr lang="zh-CN" altLang="en-US" dirty="0">
                <a:solidFill>
                  <a:srgbClr val="333399"/>
                </a:solidFill>
                <a:latin typeface="Arial" panose="020B0604020202020204" pitchFamily="34" charset="0"/>
              </a:rPr>
              <a:t>则</a:t>
            </a:r>
            <a:r>
              <a:rPr lang="en-US" altLang="zh-CN" i="1" dirty="0">
                <a:solidFill>
                  <a:srgbClr val="333399"/>
                </a:solidFill>
                <a:latin typeface="Arial" panose="020B0604020202020204" pitchFamily="34" charset="0"/>
              </a:rPr>
              <a:t>P(n)</a:t>
            </a:r>
            <a:r>
              <a:rPr lang="zh-CN" altLang="en-US" dirty="0">
                <a:solidFill>
                  <a:srgbClr val="333399"/>
                </a:solidFill>
                <a:latin typeface="Arial" panose="020B0604020202020204" pitchFamily="34" charset="0"/>
              </a:rPr>
              <a:t>成立</a:t>
            </a:r>
            <a:endParaRPr lang="zh-CN" altLang="en-US" dirty="0">
              <a:solidFill>
                <a:srgbClr val="333399"/>
              </a:solidFill>
              <a:latin typeface="Arial" panose="020B0604020202020204" pitchFamily="34" charset="0"/>
            </a:endParaRPr>
          </a:p>
          <a:p>
            <a:pPr marL="0" lvl="0" indent="0" eaLnBrk="1" hangingPunct="1">
              <a:lnSpc>
                <a:spcPct val="130000"/>
              </a:lnSpc>
              <a:spcBef>
                <a:spcPct val="0"/>
              </a:spcBef>
              <a:buClrTx/>
              <a:buSzTx/>
              <a:buFont typeface="Wingdings" panose="05000000000000000000" pitchFamily="2" charset="2"/>
              <a:buChar char=" "/>
            </a:pPr>
            <a:r>
              <a:rPr lang="zh-CN" altLang="en-US" sz="1200" dirty="0">
                <a:solidFill>
                  <a:srgbClr val="333399"/>
                </a:solidFill>
                <a:latin typeface="Arial" panose="020B0604020202020204" pitchFamily="34" charset="0"/>
              </a:rPr>
              <a:t> </a:t>
            </a:r>
            <a:endParaRPr lang="zh-CN" altLang="en-US" sz="1200" dirty="0">
              <a:solidFill>
                <a:srgbClr val="333399"/>
              </a:solidFill>
              <a:latin typeface="Arial" panose="020B0604020202020204" pitchFamily="34" charset="0"/>
            </a:endParaRPr>
          </a:p>
          <a:p>
            <a:pPr marL="0" lvl="0" indent="0" eaLnBrk="1" hangingPunct="1">
              <a:lnSpc>
                <a:spcPct val="130000"/>
              </a:lnSpc>
              <a:spcBef>
                <a:spcPct val="0"/>
              </a:spcBef>
              <a:buClrTx/>
              <a:buSzTx/>
              <a:buFont typeface="Wingdings" panose="05000000000000000000" pitchFamily="2" charset="2"/>
              <a:buChar char="²"/>
            </a:pPr>
            <a:r>
              <a:rPr lang="zh-CN" altLang="en-US" dirty="0">
                <a:solidFill>
                  <a:srgbClr val="333399"/>
                </a:solidFill>
                <a:latin typeface="Arial" panose="020B0604020202020204" pitchFamily="34" charset="0"/>
              </a:rPr>
              <a:t> 对任何良序集合，都可以有这两种形式</a:t>
            </a:r>
            <a:endParaRPr lang="zh-CN" altLang="en-US" dirty="0">
              <a:solidFill>
                <a:srgbClr val="333399"/>
              </a:solidFill>
              <a:latin typeface="Arial" panose="020B0604020202020204" pitchFamily="34" charset="0"/>
              <a:sym typeface="Symbol" panose="05050102010706020507" pitchFamily="18" charset="2"/>
            </a:endParaRPr>
          </a:p>
        </p:txBody>
      </p:sp>
      <p:sp>
        <p:nvSpPr>
          <p:cNvPr id="71686" name="Rectangle 7"/>
          <p:cNvSpPr/>
          <p:nvPr/>
        </p:nvSpPr>
        <p:spPr>
          <a:xfrm>
            <a:off x="838200" y="533400"/>
            <a:ext cx="8001000" cy="5334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algn="ctr" eaLnBrk="1" hangingPunct="1">
              <a:lnSpc>
                <a:spcPct val="90000"/>
              </a:lnSpc>
              <a:spcBef>
                <a:spcPct val="0"/>
              </a:spcBef>
              <a:buClrTx/>
              <a:buSzTx/>
              <a:buFontTx/>
              <a:buNone/>
            </a:pPr>
            <a:r>
              <a:rPr lang="zh-CN" altLang="en-US" sz="3600" dirty="0">
                <a:solidFill>
                  <a:srgbClr val="800080"/>
                </a:solidFill>
                <a:latin typeface="华文行楷" panose="02010800040101010101" pitchFamily="2" charset="-122"/>
                <a:ea typeface="华文行楷" panose="02010800040101010101" pitchFamily="2" charset="-122"/>
              </a:rPr>
              <a:t>基于自然数的归纳 </a:t>
            </a:r>
            <a:r>
              <a:rPr lang="zh-CN" altLang="en-US" sz="3600" dirty="0">
                <a:solidFill>
                  <a:srgbClr val="800080"/>
                </a:solidFill>
                <a:latin typeface="Arial" panose="020B0604020202020204" pitchFamily="34" charset="0"/>
                <a:ea typeface="华文行楷" panose="02010800040101010101" pitchFamily="2" charset="-122"/>
              </a:rPr>
              <a:t>—</a:t>
            </a:r>
            <a:r>
              <a:rPr lang="zh-CN" altLang="en-US" sz="3600" dirty="0">
                <a:solidFill>
                  <a:srgbClr val="800080"/>
                </a:solidFill>
                <a:latin typeface="华文行楷" panose="02010800040101010101" pitchFamily="2" charset="-122"/>
                <a:ea typeface="华文行楷" panose="02010800040101010101" pitchFamily="2" charset="-122"/>
              </a:rPr>
              <a:t> 一般数学归纳法</a:t>
            </a:r>
            <a:endParaRPr lang="zh-CN" altLang="en-US" sz="3600" dirty="0">
              <a:solidFill>
                <a:srgbClr val="800080"/>
              </a:solidFill>
              <a:latin typeface="华文行楷" panose="02010800040101010101" pitchFamily="2" charset="-122"/>
              <a:ea typeface="华文行楷" panose="02010800040101010101" pitchFamily="2" charset="-122"/>
            </a:endParaRPr>
          </a:p>
        </p:txBody>
      </p:sp>
    </p:spTree>
  </p:cSld>
  <p:clrMapOvr>
    <a:masterClrMapping/>
  </p:clrMapOvr>
  <p:transition spd="slow"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2291"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2292"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2293" name="Rectangle 2"/>
          <p:cNvSpPr>
            <a:spLocks noGrp="1"/>
          </p:cNvSpPr>
          <p:nvPr>
            <p:ph type="title"/>
          </p:nvPr>
        </p:nvSpPr>
        <p:spPr>
          <a:xfrm>
            <a:off x="1143000" y="304800"/>
            <a:ext cx="7793038" cy="685800"/>
          </a:xfrm>
        </p:spPr>
        <p:txBody>
          <a:bodyPr vert="horz" wrap="square" lIns="91440" tIns="45720" rIns="91440" bIns="45720" anchor="b" anchorCtr="0"/>
          <a:p>
            <a:pPr eaLnBrk="1" hangingPunct="1"/>
            <a:r>
              <a:rPr lang="zh-CN" altLang="en-US" dirty="0">
                <a:solidFill>
                  <a:srgbClr val="800080"/>
                </a:solidFill>
                <a:latin typeface="Arial" panose="020B0604020202020204" pitchFamily="34" charset="0"/>
                <a:ea typeface="楷体_GB2312" pitchFamily="49" charset="-122"/>
              </a:rPr>
              <a:t> 经 典 参 考 书</a:t>
            </a:r>
            <a:endParaRPr lang="zh-CN" altLang="en-US" dirty="0">
              <a:solidFill>
                <a:srgbClr val="800080"/>
              </a:solidFill>
              <a:latin typeface="Arial" panose="020B0604020202020204" pitchFamily="34" charset="0"/>
              <a:ea typeface="楷体_GB2312" pitchFamily="49" charset="-122"/>
            </a:endParaRPr>
          </a:p>
        </p:txBody>
      </p:sp>
      <p:sp>
        <p:nvSpPr>
          <p:cNvPr id="12294" name="Text Box 4"/>
          <p:cNvSpPr txBox="1"/>
          <p:nvPr/>
        </p:nvSpPr>
        <p:spPr>
          <a:xfrm>
            <a:off x="304800" y="1371600"/>
            <a:ext cx="6781800" cy="49307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²"/>
            </a:pPr>
            <a:r>
              <a:rPr lang="zh-CN" altLang="en-US" sz="2400" dirty="0">
                <a:solidFill>
                  <a:srgbClr val="333399"/>
                </a:solidFill>
              </a:rPr>
              <a:t> </a:t>
            </a:r>
            <a:r>
              <a:rPr lang="zh-CN" altLang="en-US" sz="2400" dirty="0">
                <a:solidFill>
                  <a:srgbClr val="800080"/>
                </a:solidFill>
                <a:ea typeface="华文行楷" panose="02010800040101010101" pitchFamily="2" charset="-122"/>
              </a:rPr>
              <a:t>书名</a:t>
            </a:r>
            <a:r>
              <a:rPr lang="zh-CN" altLang="en-US" sz="2400" dirty="0">
                <a:solidFill>
                  <a:srgbClr val="333399"/>
                </a:solidFill>
                <a:latin typeface="Arial" panose="020B0604020202020204" pitchFamily="34" charset="0"/>
                <a:ea typeface="华文行楷" panose="02010800040101010101" pitchFamily="2" charset="-122"/>
              </a:rPr>
              <a:t>      </a:t>
            </a:r>
            <a:r>
              <a:rPr lang="en-US" altLang="zh-CN" sz="2400" dirty="0">
                <a:solidFill>
                  <a:srgbClr val="333399"/>
                </a:solidFill>
                <a:latin typeface="Arial" panose="020B0604020202020204" pitchFamily="34" charset="0"/>
              </a:rPr>
              <a:t>Introduction to Automata Theory,</a:t>
            </a:r>
            <a:endParaRPr lang="en-US" altLang="zh-CN" sz="2400"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en-US" altLang="zh-CN" sz="2400" dirty="0">
                <a:solidFill>
                  <a:srgbClr val="333399"/>
                </a:solidFill>
                <a:latin typeface="Arial" panose="020B0604020202020204" pitchFamily="34" charset="0"/>
              </a:rPr>
              <a:t>              Languages, and Computation</a:t>
            </a:r>
            <a:endParaRPr lang="en-US" altLang="zh-CN" sz="2400"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en-US" altLang="zh-CN" sz="2400" dirty="0">
                <a:solidFill>
                  <a:srgbClr val="333399"/>
                </a:solidFill>
                <a:latin typeface="Arial" panose="020B0604020202020204" pitchFamily="34" charset="0"/>
              </a:rPr>
              <a:t>            （Second Edition）</a:t>
            </a:r>
            <a:endParaRPr lang="en-US" altLang="zh-CN" sz="2400"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en-US" altLang="zh-CN" sz="1000" dirty="0">
                <a:solidFill>
                  <a:srgbClr val="333399"/>
                </a:solidFill>
              </a:rPr>
              <a:t> </a:t>
            </a:r>
            <a:endParaRPr lang="en-US" altLang="zh-CN" sz="1000" dirty="0">
              <a:solidFill>
                <a:srgbClr val="333399"/>
              </a:solidFill>
            </a:endParaRPr>
          </a:p>
          <a:p>
            <a:pPr marL="0" lvl="0" indent="0" eaLnBrk="1" hangingPunct="1">
              <a:spcBef>
                <a:spcPct val="0"/>
              </a:spcBef>
              <a:buClrTx/>
              <a:buSzTx/>
              <a:buFont typeface="Wingdings" panose="05000000000000000000" pitchFamily="2" charset="2"/>
              <a:buChar char="²"/>
            </a:pPr>
            <a:r>
              <a:rPr lang="en-US" altLang="zh-CN" sz="2400" dirty="0">
                <a:solidFill>
                  <a:srgbClr val="333399"/>
                </a:solidFill>
              </a:rPr>
              <a:t> </a:t>
            </a:r>
            <a:r>
              <a:rPr lang="zh-CN" altLang="en-US" sz="2400" dirty="0">
                <a:solidFill>
                  <a:srgbClr val="800080"/>
                </a:solidFill>
                <a:ea typeface="华文行楷" panose="02010800040101010101" pitchFamily="2" charset="-122"/>
              </a:rPr>
              <a:t>作者</a:t>
            </a:r>
            <a:r>
              <a:rPr lang="zh-CN" altLang="en-US" sz="2400" dirty="0">
                <a:solidFill>
                  <a:srgbClr val="333399"/>
                </a:solidFill>
                <a:ea typeface="华文行楷" panose="02010800040101010101" pitchFamily="2" charset="-122"/>
              </a:rPr>
              <a:t>      </a:t>
            </a:r>
            <a:r>
              <a:rPr lang="en-US" altLang="zh-CN" sz="2400" dirty="0">
                <a:solidFill>
                  <a:srgbClr val="333399"/>
                </a:solidFill>
                <a:latin typeface="Arial" panose="020B0604020202020204" pitchFamily="34" charset="0"/>
              </a:rPr>
              <a:t>John E. Hopcroft      （Cornell）</a:t>
            </a:r>
            <a:endParaRPr lang="en-US" altLang="zh-CN" sz="2400"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en-US" altLang="zh-CN" sz="2400" dirty="0">
                <a:solidFill>
                  <a:srgbClr val="333399"/>
                </a:solidFill>
                <a:latin typeface="Arial" panose="020B0604020202020204" pitchFamily="34" charset="0"/>
              </a:rPr>
              <a:t>             Rajeev Motwani        （Stanford）</a:t>
            </a:r>
            <a:endParaRPr lang="en-US" altLang="zh-CN" sz="2400"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en-US" altLang="zh-CN" sz="2400" dirty="0">
                <a:solidFill>
                  <a:srgbClr val="333399"/>
                </a:solidFill>
                <a:latin typeface="Arial" panose="020B0604020202020204" pitchFamily="34" charset="0"/>
              </a:rPr>
              <a:t>             Jefferey D. Ullman   （Stanford）</a:t>
            </a:r>
            <a:endParaRPr lang="en-US" altLang="zh-CN" sz="2400"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en-US" altLang="zh-CN" sz="1000" dirty="0">
                <a:solidFill>
                  <a:srgbClr val="333399"/>
                </a:solidFill>
                <a:ea typeface="华文行楷" panose="02010800040101010101" pitchFamily="2" charset="-122"/>
              </a:rPr>
              <a:t> </a:t>
            </a:r>
            <a:endParaRPr lang="en-US" altLang="zh-CN" sz="1000" dirty="0">
              <a:solidFill>
                <a:srgbClr val="333399"/>
              </a:solidFill>
              <a:ea typeface="华文行楷" panose="02010800040101010101" pitchFamily="2" charset="-122"/>
            </a:endParaRPr>
          </a:p>
          <a:p>
            <a:pPr marL="0" lvl="0" indent="0" eaLnBrk="1" hangingPunct="1">
              <a:spcBef>
                <a:spcPct val="0"/>
              </a:spcBef>
              <a:buClrTx/>
              <a:buSzTx/>
              <a:buFont typeface="Wingdings" panose="05000000000000000000" pitchFamily="2" charset="2"/>
              <a:buChar char="²"/>
            </a:pPr>
            <a:r>
              <a:rPr lang="en-US" altLang="zh-CN" sz="2400" dirty="0">
                <a:solidFill>
                  <a:srgbClr val="333399"/>
                </a:solidFill>
                <a:ea typeface="华文行楷" panose="02010800040101010101" pitchFamily="2" charset="-122"/>
              </a:rPr>
              <a:t> </a:t>
            </a:r>
            <a:r>
              <a:rPr lang="zh-CN" altLang="en-US" sz="2400" dirty="0">
                <a:solidFill>
                  <a:srgbClr val="800080"/>
                </a:solidFill>
                <a:ea typeface="华文行楷" panose="02010800040101010101" pitchFamily="2" charset="-122"/>
              </a:rPr>
              <a:t>出版社</a:t>
            </a:r>
            <a:r>
              <a:rPr lang="zh-CN" altLang="en-US" sz="2400" dirty="0">
                <a:solidFill>
                  <a:srgbClr val="333399"/>
                </a:solidFill>
                <a:ea typeface="华文行楷" panose="02010800040101010101" pitchFamily="2" charset="-122"/>
              </a:rPr>
              <a:t>  </a:t>
            </a:r>
            <a:r>
              <a:rPr lang="en-US" altLang="zh-CN" sz="2400" dirty="0">
                <a:solidFill>
                  <a:srgbClr val="333399"/>
                </a:solidFill>
                <a:latin typeface="Arial" panose="020B0604020202020204" pitchFamily="34" charset="0"/>
              </a:rPr>
              <a:t>Addison Wesley  （2001）</a:t>
            </a:r>
            <a:endParaRPr lang="en-US" altLang="zh-CN" sz="2400"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en-US" altLang="zh-CN" sz="2400" dirty="0">
                <a:solidFill>
                  <a:srgbClr val="333399"/>
                </a:solidFill>
                <a:latin typeface="Arial" panose="020B0604020202020204" pitchFamily="34" charset="0"/>
                <a:ea typeface="华文行楷" panose="02010800040101010101" pitchFamily="2" charset="-122"/>
              </a:rPr>
              <a:t>             </a:t>
            </a:r>
            <a:r>
              <a:rPr lang="zh-CN" altLang="en-US" sz="2400" dirty="0">
                <a:solidFill>
                  <a:srgbClr val="333399"/>
                </a:solidFill>
                <a:latin typeface="华文行楷" panose="02010800040101010101" pitchFamily="2" charset="-122"/>
                <a:ea typeface="华文行楷" panose="02010800040101010101" pitchFamily="2" charset="-122"/>
              </a:rPr>
              <a:t>清华大学出版社 （影印版）</a:t>
            </a:r>
            <a:endParaRPr lang="zh-CN" altLang="en-US" sz="2400" dirty="0">
              <a:solidFill>
                <a:srgbClr val="333399"/>
              </a:solidFill>
              <a:latin typeface="华文行楷" panose="02010800040101010101" pitchFamily="2" charset="-122"/>
              <a:ea typeface="华文行楷" panose="02010800040101010101" pitchFamily="2" charset="-122"/>
            </a:endParaRPr>
          </a:p>
          <a:p>
            <a:pPr marL="0" lvl="0" indent="0" eaLnBrk="1" hangingPunct="1">
              <a:spcBef>
                <a:spcPct val="0"/>
              </a:spcBef>
              <a:buClrTx/>
              <a:buSzTx/>
              <a:buFont typeface="Wingdings" panose="05000000000000000000" pitchFamily="2" charset="2"/>
              <a:buChar char="²"/>
            </a:pPr>
            <a:endParaRPr lang="en-US" altLang="zh-CN" sz="2400" dirty="0">
              <a:solidFill>
                <a:srgbClr val="800080"/>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²"/>
            </a:pPr>
            <a:r>
              <a:rPr lang="en-US" altLang="zh-CN" sz="2400" dirty="0">
                <a:solidFill>
                  <a:srgbClr val="800080"/>
                </a:solidFill>
                <a:latin typeface="Arial" panose="020B0604020202020204" pitchFamily="34" charset="0"/>
              </a:rPr>
              <a:t>  First Edition</a:t>
            </a:r>
            <a:r>
              <a:rPr lang="en-US" altLang="zh-CN" sz="2400" dirty="0">
                <a:solidFill>
                  <a:srgbClr val="800080"/>
                </a:solidFill>
                <a:latin typeface="楷体_GB2312" pitchFamily="49" charset="-122"/>
              </a:rPr>
              <a:t> </a:t>
            </a:r>
            <a:r>
              <a:rPr lang="zh-CN" altLang="en-US" sz="2400" dirty="0">
                <a:solidFill>
                  <a:srgbClr val="800080"/>
                </a:solidFill>
                <a:latin typeface="楷体_GB2312" pitchFamily="49" charset="-122"/>
                <a:ea typeface="华文行楷" panose="02010800040101010101" pitchFamily="2" charset="-122"/>
              </a:rPr>
              <a:t>中译本</a:t>
            </a:r>
            <a:r>
              <a:rPr lang="zh-CN" altLang="en-US" sz="2400" dirty="0">
                <a:solidFill>
                  <a:srgbClr val="333399"/>
                </a:solidFill>
                <a:latin typeface="Arial" panose="020B0604020202020204" pitchFamily="34" charset="0"/>
                <a:ea typeface="华文行楷" panose="02010800040101010101" pitchFamily="2" charset="-122"/>
              </a:rPr>
              <a:t>《自动机理论、语言和计算导引》</a:t>
            </a:r>
            <a:r>
              <a:rPr lang="zh-CN" altLang="en-US" sz="2400" dirty="0">
                <a:solidFill>
                  <a:srgbClr val="333399"/>
                </a:solidFill>
                <a:latin typeface="Arial" panose="020B0604020202020204" pitchFamily="34" charset="0"/>
              </a:rPr>
              <a:t> </a:t>
            </a:r>
            <a:r>
              <a:rPr lang="zh-CN" altLang="en-US" sz="2400" dirty="0">
                <a:solidFill>
                  <a:srgbClr val="333399"/>
                </a:solidFill>
                <a:latin typeface="华文行楷" panose="02010800040101010101" pitchFamily="2" charset="-122"/>
                <a:ea typeface="华文行楷" panose="02010800040101010101" pitchFamily="2" charset="-122"/>
              </a:rPr>
              <a:t>徐美瑞  等译       科学出版社，</a:t>
            </a:r>
            <a:r>
              <a:rPr lang="zh-CN" altLang="en-US" sz="2400" dirty="0">
                <a:solidFill>
                  <a:srgbClr val="333399"/>
                </a:solidFill>
                <a:latin typeface="Arial" panose="020B0604020202020204" pitchFamily="34" charset="0"/>
              </a:rPr>
              <a:t>1990</a:t>
            </a:r>
            <a:endParaRPr lang="zh-CN" altLang="en-US" sz="2400" dirty="0">
              <a:solidFill>
                <a:srgbClr val="333399"/>
              </a:solidFill>
              <a:latin typeface="Arial" panose="020B0604020202020204" pitchFamily="34" charset="0"/>
            </a:endParaRPr>
          </a:p>
          <a:p>
            <a:pPr marL="0" lvl="0" indent="0" eaLnBrk="1" hangingPunct="1">
              <a:spcBef>
                <a:spcPct val="0"/>
              </a:spcBef>
              <a:buClrTx/>
              <a:buSzTx/>
              <a:buFont typeface="Wingdings" panose="05000000000000000000" pitchFamily="2" charset="2"/>
              <a:buChar char=" "/>
            </a:pPr>
            <a:r>
              <a:rPr lang="zh-CN" altLang="en-US" sz="1000" dirty="0">
                <a:solidFill>
                  <a:srgbClr val="333399"/>
                </a:solidFill>
                <a:ea typeface="华文行楷" panose="02010800040101010101" pitchFamily="2" charset="-122"/>
              </a:rPr>
              <a:t> </a:t>
            </a:r>
            <a:endParaRPr lang="zh-CN" altLang="en-US" sz="1000" dirty="0">
              <a:solidFill>
                <a:srgbClr val="333399"/>
              </a:solidFill>
              <a:ea typeface="华文行楷" panose="02010800040101010101" pitchFamily="2" charset="-122"/>
            </a:endParaRPr>
          </a:p>
          <a:p>
            <a:pPr marL="0" lvl="0" indent="0" eaLnBrk="1" hangingPunct="1">
              <a:spcBef>
                <a:spcPct val="0"/>
              </a:spcBef>
              <a:buClrTx/>
              <a:buSzTx/>
              <a:buFontTx/>
              <a:buNone/>
            </a:pPr>
            <a:r>
              <a:rPr lang="zh-CN" altLang="en-US" sz="2400" dirty="0">
                <a:solidFill>
                  <a:srgbClr val="333399"/>
                </a:solidFill>
                <a:ea typeface="华文行楷" panose="02010800040101010101" pitchFamily="2" charset="-122"/>
              </a:rPr>
              <a:t>  </a:t>
            </a:r>
            <a:endParaRPr lang="zh-CN" altLang="en-US" sz="1000" dirty="0">
              <a:solidFill>
                <a:srgbClr val="333399"/>
              </a:solidFill>
              <a:ea typeface="华文行楷" panose="02010800040101010101" pitchFamily="2" charset="-122"/>
            </a:endParaRPr>
          </a:p>
        </p:txBody>
      </p:sp>
      <p:grpSp>
        <p:nvGrpSpPr>
          <p:cNvPr id="12295" name="Group 5"/>
          <p:cNvGrpSpPr/>
          <p:nvPr/>
        </p:nvGrpSpPr>
        <p:grpSpPr>
          <a:xfrm>
            <a:off x="6858000" y="1447800"/>
            <a:ext cx="2063750" cy="2516188"/>
            <a:chOff x="4320" y="2160"/>
            <a:chExt cx="1300" cy="1585"/>
          </a:xfrm>
        </p:grpSpPr>
        <p:pic>
          <p:nvPicPr>
            <p:cNvPr id="12296" name="Picture 6" descr="jeh-thumb"/>
            <p:cNvPicPr>
              <a:picLocks noChangeAspect="1"/>
            </p:cNvPicPr>
            <p:nvPr/>
          </p:nvPicPr>
          <p:blipFill>
            <a:blip r:embed="rId1"/>
            <a:stretch>
              <a:fillRect/>
            </a:stretch>
          </p:blipFill>
          <p:spPr>
            <a:xfrm>
              <a:off x="4656" y="2160"/>
              <a:ext cx="670" cy="914"/>
            </a:xfrm>
            <a:prstGeom prst="rect">
              <a:avLst/>
            </a:prstGeom>
            <a:noFill/>
            <a:ln w="9525">
              <a:noFill/>
            </a:ln>
          </p:spPr>
        </p:pic>
        <p:sp>
          <p:nvSpPr>
            <p:cNvPr id="12297" name="Text Box 7"/>
            <p:cNvSpPr txBox="1"/>
            <p:nvPr/>
          </p:nvSpPr>
          <p:spPr>
            <a:xfrm>
              <a:off x="4320" y="3168"/>
              <a:ext cx="1300" cy="57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spcBef>
                  <a:spcPct val="0"/>
                </a:spcBef>
                <a:buClrTx/>
                <a:buSzTx/>
                <a:buFontTx/>
                <a:buNone/>
              </a:pPr>
              <a:r>
                <a:rPr lang="en-US" altLang="zh-CN" sz="1800" dirty="0">
                  <a:latin typeface="Arial" panose="020B0604020202020204" pitchFamily="34" charset="0"/>
                  <a:ea typeface="宋体" panose="02010600030101010101" pitchFamily="2" charset="-122"/>
                </a:rPr>
                <a:t>John.E.Hopcroft,</a:t>
              </a:r>
              <a:endParaRPr lang="en-US" altLang="zh-CN" sz="1800" dirty="0">
                <a:latin typeface="Arial" panose="020B0604020202020204" pitchFamily="34" charset="0"/>
                <a:ea typeface="宋体" panose="02010600030101010101" pitchFamily="2" charset="-122"/>
              </a:endParaRPr>
            </a:p>
            <a:p>
              <a:pPr marL="0" lvl="0" indent="0" eaLnBrk="1" hangingPunct="1">
                <a:spcBef>
                  <a:spcPct val="0"/>
                </a:spcBef>
                <a:buClrTx/>
                <a:buSzTx/>
                <a:buFontTx/>
                <a:buNone/>
              </a:pPr>
              <a:r>
                <a:rPr lang="en-US" altLang="zh-CN" sz="1800" dirty="0">
                  <a:latin typeface="Arial" panose="020B0604020202020204" pitchFamily="34" charset="0"/>
                  <a:ea typeface="宋体" panose="02010600030101010101" pitchFamily="2" charset="-122"/>
                </a:rPr>
                <a:t>the Turing Award</a:t>
              </a:r>
              <a:endParaRPr lang="en-US" altLang="zh-CN" sz="1800" dirty="0">
                <a:latin typeface="Arial" panose="020B0604020202020204" pitchFamily="34" charset="0"/>
                <a:ea typeface="宋体" panose="02010600030101010101" pitchFamily="2" charset="-122"/>
              </a:endParaRPr>
            </a:p>
            <a:p>
              <a:pPr marL="0" lvl="0" indent="0" eaLnBrk="1" hangingPunct="1">
                <a:spcBef>
                  <a:spcPct val="0"/>
                </a:spcBef>
                <a:buClrTx/>
                <a:buSzTx/>
                <a:buFontTx/>
                <a:buNone/>
              </a:pPr>
              <a:r>
                <a:rPr lang="en-US" altLang="zh-CN" sz="1800" dirty="0">
                  <a:latin typeface="Arial" panose="020B0604020202020204" pitchFamily="34" charset="0"/>
                  <a:ea typeface="宋体" panose="02010600030101010101" pitchFamily="2" charset="-122"/>
                </a:rPr>
                <a:t>winner in 1986.</a:t>
              </a:r>
              <a:endParaRPr lang="en-US" altLang="zh-CN" sz="1800" dirty="0">
                <a:latin typeface="Arial" panose="020B0604020202020204" pitchFamily="34" charset="0"/>
                <a:ea typeface="宋体" panose="02010600030101010101" pitchFamily="2"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3315"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3316"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3317" name="Rectangle 2"/>
          <p:cNvSpPr>
            <a:spLocks noGrp="1"/>
          </p:cNvSpPr>
          <p:nvPr>
            <p:ph type="title"/>
          </p:nvPr>
        </p:nvSpPr>
        <p:spPr>
          <a:xfrm>
            <a:off x="1143000" y="304800"/>
            <a:ext cx="7793038" cy="685800"/>
          </a:xfrm>
        </p:spPr>
        <p:txBody>
          <a:bodyPr vert="horz" wrap="square" lIns="91440" tIns="45720" rIns="91440" bIns="45720" anchor="b" anchorCtr="0"/>
          <a:p>
            <a:pPr eaLnBrk="1" hangingPunct="1"/>
            <a:r>
              <a:rPr lang="zh-CN" altLang="en-US" dirty="0">
                <a:solidFill>
                  <a:srgbClr val="800080"/>
                </a:solidFill>
                <a:latin typeface="Arial" panose="020B0604020202020204" pitchFamily="34" charset="0"/>
                <a:ea typeface="楷体_GB2312" pitchFamily="49" charset="-122"/>
              </a:rPr>
              <a:t> 其它参考书</a:t>
            </a:r>
            <a:endParaRPr lang="zh-CN" altLang="en-US" dirty="0">
              <a:solidFill>
                <a:srgbClr val="800080"/>
              </a:solidFill>
              <a:latin typeface="Arial" panose="020B0604020202020204" pitchFamily="34" charset="0"/>
              <a:ea typeface="楷体_GB2312" pitchFamily="49" charset="-122"/>
            </a:endParaRPr>
          </a:p>
        </p:txBody>
      </p:sp>
      <p:sp>
        <p:nvSpPr>
          <p:cNvPr id="13318" name="Text Box 3"/>
          <p:cNvSpPr txBox="1"/>
          <p:nvPr/>
        </p:nvSpPr>
        <p:spPr>
          <a:xfrm>
            <a:off x="338138" y="1101725"/>
            <a:ext cx="8266112" cy="476948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a:solidFill>
                  <a:schemeClr val="tx1"/>
                </a:solidFill>
                <a:latin typeface="+mn-lt"/>
                <a:ea typeface="+mn-ea"/>
              </a:defRPr>
            </a:lvl5pPr>
          </a:lstStyle>
          <a:p>
            <a:pPr marL="0" lvl="0" indent="0" eaLnBrk="1" hangingPunct="1">
              <a:lnSpc>
                <a:spcPct val="130000"/>
              </a:lnSpc>
              <a:spcBef>
                <a:spcPct val="0"/>
              </a:spcBef>
              <a:buClrTx/>
              <a:buSzTx/>
              <a:buFont typeface="Wingdings" panose="05000000000000000000" pitchFamily="2" charset="2"/>
              <a:buChar char="²"/>
            </a:pPr>
            <a:r>
              <a:rPr lang="en-US" altLang="zh-CN" sz="2800" dirty="0">
                <a:solidFill>
                  <a:srgbClr val="800080"/>
                </a:solidFill>
                <a:latin typeface="楷体_GB2312" pitchFamily="49" charset="-122"/>
                <a:sym typeface="+mn-ea"/>
              </a:rPr>
              <a:t>《</a:t>
            </a:r>
            <a:r>
              <a:rPr lang="zh-CN" altLang="en-US" sz="2800" dirty="0">
                <a:solidFill>
                  <a:srgbClr val="800080"/>
                </a:solidFill>
                <a:latin typeface="楷体_GB2312" pitchFamily="49" charset="-122"/>
                <a:sym typeface="+mn-ea"/>
              </a:rPr>
              <a:t>形式语言与自动机理论（第</a:t>
            </a:r>
            <a:r>
              <a:rPr lang="en-US" altLang="zh-CN" sz="2800" dirty="0">
                <a:solidFill>
                  <a:srgbClr val="800080"/>
                </a:solidFill>
                <a:latin typeface="楷体_GB2312" pitchFamily="49" charset="-122"/>
                <a:sym typeface="+mn-ea"/>
              </a:rPr>
              <a:t>4</a:t>
            </a:r>
            <a:r>
              <a:rPr lang="zh-CN" altLang="en-US" sz="2800" dirty="0">
                <a:solidFill>
                  <a:srgbClr val="800080"/>
                </a:solidFill>
                <a:latin typeface="楷体_GB2312" pitchFamily="49" charset="-122"/>
                <a:sym typeface="+mn-ea"/>
              </a:rPr>
              <a:t>版）</a:t>
            </a:r>
            <a:r>
              <a:rPr lang="en-US" altLang="zh-CN" sz="2800" dirty="0">
                <a:solidFill>
                  <a:srgbClr val="800080"/>
                </a:solidFill>
                <a:latin typeface="楷体_GB2312" pitchFamily="49" charset="-122"/>
                <a:sym typeface="+mn-ea"/>
              </a:rPr>
              <a:t>》</a:t>
            </a:r>
            <a:endParaRPr lang="en-US" altLang="zh-CN" sz="2800" dirty="0">
              <a:solidFill>
                <a:srgbClr val="800080"/>
              </a:solidFill>
              <a:latin typeface="楷体_GB2312" pitchFamily="49" charset="-122"/>
            </a:endParaRPr>
          </a:p>
          <a:p>
            <a:pPr marL="457200" lvl="4" indent="0" eaLnBrk="1" hangingPunct="1">
              <a:lnSpc>
                <a:spcPct val="130000"/>
              </a:lnSpc>
              <a:spcBef>
                <a:spcPct val="0"/>
              </a:spcBef>
              <a:buClrTx/>
              <a:buSzTx/>
              <a:buFontTx/>
              <a:buNone/>
            </a:pPr>
            <a:r>
              <a:rPr lang="zh-CN" altLang="en-US" sz="2800" dirty="0">
                <a:solidFill>
                  <a:srgbClr val="333399"/>
                </a:solidFill>
                <a:latin typeface="楷体_GB2312" pitchFamily="49" charset="-122"/>
                <a:sym typeface="+mn-ea"/>
              </a:rPr>
              <a:t> 蒋宗礼，姜守旭</a:t>
            </a:r>
            <a:r>
              <a:rPr lang="en-US" altLang="zh-CN" sz="2800" dirty="0">
                <a:solidFill>
                  <a:srgbClr val="333399"/>
                </a:solidFill>
                <a:latin typeface="楷体_GB2312" pitchFamily="49" charset="-122"/>
                <a:sym typeface="+mn-ea"/>
              </a:rPr>
              <a:t>.</a:t>
            </a:r>
            <a:r>
              <a:rPr lang="zh-CN" altLang="en-US" sz="2800" dirty="0">
                <a:solidFill>
                  <a:srgbClr val="333399"/>
                </a:solidFill>
                <a:latin typeface="楷体_GB2312" pitchFamily="49" charset="-122"/>
                <a:sym typeface="+mn-ea"/>
              </a:rPr>
              <a:t>  清华大学出版社，</a:t>
            </a:r>
            <a:r>
              <a:rPr lang="en-US" altLang="zh-CN" sz="2800" dirty="0">
                <a:solidFill>
                  <a:srgbClr val="333399"/>
                </a:solidFill>
                <a:latin typeface="楷体_GB2312" pitchFamily="49" charset="-122"/>
                <a:sym typeface="+mn-ea"/>
              </a:rPr>
              <a:t>2023</a:t>
            </a:r>
            <a:endParaRPr lang="en-US" altLang="zh-CN" sz="2800" b="1" dirty="0">
              <a:solidFill>
                <a:srgbClr val="333399"/>
              </a:solidFill>
              <a:latin typeface="楷体_GB2312" pitchFamily="49" charset="-122"/>
            </a:endParaRPr>
          </a:p>
          <a:p>
            <a:pPr marL="0" lvl="0" indent="0" eaLnBrk="1" hangingPunct="1">
              <a:lnSpc>
                <a:spcPct val="130000"/>
              </a:lnSpc>
              <a:spcBef>
                <a:spcPct val="0"/>
              </a:spcBef>
              <a:buClrTx/>
              <a:buSzTx/>
              <a:buFont typeface="Wingdings" panose="05000000000000000000" pitchFamily="2" charset="2"/>
              <a:buChar char="²"/>
            </a:pPr>
            <a:r>
              <a:rPr lang="en-US" altLang="zh-CN" dirty="0">
                <a:solidFill>
                  <a:srgbClr val="800080"/>
                </a:solidFill>
                <a:latin typeface="楷体_GB2312" pitchFamily="49" charset="-122"/>
              </a:rPr>
              <a:t>《</a:t>
            </a:r>
            <a:r>
              <a:rPr lang="zh-CN" altLang="en-US" dirty="0">
                <a:solidFill>
                  <a:srgbClr val="800080"/>
                </a:solidFill>
                <a:latin typeface="楷体_GB2312" pitchFamily="49" charset="-122"/>
              </a:rPr>
              <a:t>计算理论导引</a:t>
            </a:r>
            <a:r>
              <a:rPr lang="en-US" altLang="zh-CN" dirty="0">
                <a:solidFill>
                  <a:srgbClr val="800080"/>
                </a:solidFill>
                <a:latin typeface="楷体_GB2312" pitchFamily="49" charset="-122"/>
              </a:rPr>
              <a:t>》</a:t>
            </a:r>
            <a:r>
              <a:rPr lang="zh-CN" altLang="en-US" dirty="0">
                <a:solidFill>
                  <a:srgbClr val="800080"/>
                </a:solidFill>
                <a:latin typeface="楷体_GB2312" pitchFamily="49" charset="-122"/>
              </a:rPr>
              <a:t>（原书第</a:t>
            </a:r>
            <a:r>
              <a:rPr lang="en-US" altLang="zh-CN" dirty="0">
                <a:solidFill>
                  <a:srgbClr val="800080"/>
                </a:solidFill>
                <a:latin typeface="楷体_GB2312" pitchFamily="49" charset="-122"/>
              </a:rPr>
              <a:t>3</a:t>
            </a:r>
            <a:r>
              <a:rPr lang="zh-CN" altLang="en-US" dirty="0">
                <a:solidFill>
                  <a:srgbClr val="800080"/>
                </a:solidFill>
                <a:latin typeface="楷体_GB2312" pitchFamily="49" charset="-122"/>
              </a:rPr>
              <a:t>版）</a:t>
            </a:r>
            <a:endParaRPr lang="en-US" altLang="zh-CN" dirty="0">
              <a:solidFill>
                <a:srgbClr val="333399"/>
              </a:solidFill>
              <a:latin typeface="楷体_GB2312" pitchFamily="49" charset="-122"/>
            </a:endParaRPr>
          </a:p>
          <a:p>
            <a:pPr marL="0" lvl="0" indent="0" eaLnBrk="1" hangingPunct="1">
              <a:lnSpc>
                <a:spcPct val="130000"/>
              </a:lnSpc>
              <a:spcBef>
                <a:spcPct val="0"/>
              </a:spcBef>
              <a:buClrTx/>
              <a:buSzTx/>
              <a:buFontTx/>
              <a:buNone/>
            </a:pPr>
            <a:r>
              <a:rPr lang="en-US" altLang="zh-CN" dirty="0">
                <a:solidFill>
                  <a:srgbClr val="333399"/>
                </a:solidFill>
                <a:latin typeface="楷体_GB2312" pitchFamily="49" charset="-122"/>
              </a:rPr>
              <a:t>	Michael Sipser </a:t>
            </a:r>
            <a:r>
              <a:rPr lang="zh-CN" altLang="en-US" dirty="0">
                <a:solidFill>
                  <a:srgbClr val="333399"/>
                </a:solidFill>
                <a:latin typeface="楷体_GB2312" pitchFamily="49" charset="-122"/>
              </a:rPr>
              <a:t>著，段磊、唐常杰 等译</a:t>
            </a:r>
            <a:endParaRPr lang="en-US" altLang="zh-CN" dirty="0">
              <a:solidFill>
                <a:srgbClr val="333399"/>
              </a:solidFill>
              <a:latin typeface="楷体_GB2312" pitchFamily="49" charset="-122"/>
            </a:endParaRPr>
          </a:p>
          <a:p>
            <a:pPr marL="0" lvl="0" indent="0" eaLnBrk="1" hangingPunct="1">
              <a:lnSpc>
                <a:spcPct val="130000"/>
              </a:lnSpc>
              <a:spcBef>
                <a:spcPct val="0"/>
              </a:spcBef>
              <a:buClrTx/>
              <a:buSzTx/>
              <a:buFontTx/>
              <a:buNone/>
            </a:pPr>
            <a:r>
              <a:rPr lang="en-US" altLang="zh-CN" dirty="0">
                <a:solidFill>
                  <a:srgbClr val="333399"/>
                </a:solidFill>
                <a:latin typeface="楷体_GB2312" pitchFamily="49" charset="-122"/>
              </a:rPr>
              <a:t>	</a:t>
            </a:r>
            <a:r>
              <a:rPr lang="zh-CN" altLang="en-US" dirty="0">
                <a:solidFill>
                  <a:srgbClr val="333399"/>
                </a:solidFill>
                <a:latin typeface="楷体_GB2312" pitchFamily="49" charset="-122"/>
              </a:rPr>
              <a:t>机械工业出版社， </a:t>
            </a:r>
            <a:r>
              <a:rPr lang="en-US" altLang="zh-CN" dirty="0">
                <a:solidFill>
                  <a:srgbClr val="333399"/>
                </a:solidFill>
                <a:latin typeface="楷体_GB2312" pitchFamily="49" charset="-122"/>
              </a:rPr>
              <a:t>2015</a:t>
            </a:r>
            <a:endParaRPr lang="en-US" altLang="zh-CN" dirty="0">
              <a:solidFill>
                <a:srgbClr val="333399"/>
              </a:solidFill>
              <a:latin typeface="楷体_GB2312" pitchFamily="49" charset="-122"/>
            </a:endParaRPr>
          </a:p>
          <a:p>
            <a:pPr marL="0" lvl="0" indent="0" eaLnBrk="1" hangingPunct="1">
              <a:lnSpc>
                <a:spcPct val="130000"/>
              </a:lnSpc>
              <a:spcBef>
                <a:spcPct val="0"/>
              </a:spcBef>
              <a:buClrTx/>
              <a:buSzTx/>
              <a:buFont typeface="Wingdings" panose="05000000000000000000" pitchFamily="2" charset="2"/>
              <a:buChar char="²"/>
            </a:pPr>
            <a:r>
              <a:rPr lang="zh-CN" altLang="en-US" dirty="0">
                <a:solidFill>
                  <a:srgbClr val="800080"/>
                </a:solidFill>
                <a:latin typeface="楷体_GB2312" pitchFamily="49" charset="-122"/>
              </a:rPr>
              <a:t>《自动机理论、语言和计算导引》  </a:t>
            </a:r>
            <a:endParaRPr lang="zh-CN" altLang="en-US" dirty="0">
              <a:solidFill>
                <a:srgbClr val="800080"/>
              </a:solidFill>
              <a:latin typeface="楷体_GB2312" pitchFamily="49" charset="-122"/>
            </a:endParaRPr>
          </a:p>
          <a:p>
            <a:pPr marL="0" lvl="0" indent="0" eaLnBrk="1" hangingPunct="1">
              <a:lnSpc>
                <a:spcPct val="130000"/>
              </a:lnSpc>
              <a:spcBef>
                <a:spcPct val="0"/>
              </a:spcBef>
              <a:buClrTx/>
              <a:buSzTx/>
              <a:buFontTx/>
              <a:buNone/>
            </a:pPr>
            <a:r>
              <a:rPr lang="en-US" altLang="zh-CN" dirty="0">
                <a:solidFill>
                  <a:srgbClr val="333399"/>
                </a:solidFill>
                <a:latin typeface="楷体_GB2312" pitchFamily="49" charset="-122"/>
              </a:rPr>
              <a:t>    J.E.</a:t>
            </a:r>
            <a:r>
              <a:rPr lang="zh-CN" altLang="en-US" dirty="0">
                <a:solidFill>
                  <a:srgbClr val="333399"/>
                </a:solidFill>
                <a:latin typeface="楷体_GB2312" pitchFamily="49" charset="-122"/>
              </a:rPr>
              <a:t>霍普克罗夫特等，孙家骕译 </a:t>
            </a:r>
            <a:endParaRPr lang="en-US" altLang="zh-CN" dirty="0">
              <a:solidFill>
                <a:srgbClr val="333399"/>
              </a:solidFill>
              <a:latin typeface="楷体_GB2312" pitchFamily="49" charset="-122"/>
            </a:endParaRPr>
          </a:p>
          <a:p>
            <a:pPr marL="0" lvl="0" indent="0" eaLnBrk="1" hangingPunct="1">
              <a:lnSpc>
                <a:spcPct val="130000"/>
              </a:lnSpc>
              <a:spcBef>
                <a:spcPct val="0"/>
              </a:spcBef>
              <a:buClrTx/>
              <a:buSzTx/>
              <a:buFontTx/>
              <a:buNone/>
            </a:pPr>
            <a:r>
              <a:rPr lang="en-US" altLang="zh-CN" dirty="0">
                <a:solidFill>
                  <a:srgbClr val="333399"/>
                </a:solidFill>
                <a:latin typeface="楷体_GB2312" pitchFamily="49" charset="-122"/>
              </a:rPr>
              <a:t>    </a:t>
            </a:r>
            <a:r>
              <a:rPr lang="zh-CN" altLang="en-US" dirty="0">
                <a:solidFill>
                  <a:srgbClr val="333399"/>
                </a:solidFill>
                <a:latin typeface="楷体_GB2312" pitchFamily="49" charset="-122"/>
              </a:rPr>
              <a:t>机械工业出版社，</a:t>
            </a:r>
            <a:r>
              <a:rPr lang="en-US" altLang="zh-CN" dirty="0">
                <a:solidFill>
                  <a:srgbClr val="333399"/>
                </a:solidFill>
                <a:latin typeface="楷体_GB2312" pitchFamily="49" charset="-122"/>
              </a:rPr>
              <a:t>2008</a:t>
            </a:r>
            <a:r>
              <a:rPr lang="en-US" altLang="zh-CN" sz="1200" dirty="0">
                <a:solidFill>
                  <a:srgbClr val="333399"/>
                </a:solidFill>
                <a:latin typeface="楷体_GB2312" pitchFamily="49" charset="-122"/>
              </a:rPr>
              <a:t> </a:t>
            </a:r>
            <a:r>
              <a:rPr lang="zh-CN" altLang="en-US" sz="1200" dirty="0">
                <a:solidFill>
                  <a:srgbClr val="333399"/>
                </a:solidFill>
                <a:ea typeface="华文行楷" panose="02010800040101010101" pitchFamily="2" charset="-122"/>
              </a:rPr>
              <a:t> </a:t>
            </a:r>
            <a:endParaRPr lang="zh-CN" altLang="en-US" sz="1200" dirty="0">
              <a:solidFill>
                <a:srgbClr val="333399"/>
              </a:solidFill>
              <a:ea typeface="华文行楷" panose="02010800040101010101" pitchFamily="2" charset="-122"/>
            </a:endParaRPr>
          </a:p>
          <a:p>
            <a:pPr marL="0" lvl="0" indent="0" eaLnBrk="1" hangingPunct="1">
              <a:lnSpc>
                <a:spcPct val="130000"/>
              </a:lnSpc>
              <a:spcBef>
                <a:spcPct val="0"/>
              </a:spcBef>
              <a:buClrTx/>
              <a:buSzTx/>
              <a:buFont typeface="Wingdings" panose="05000000000000000000" pitchFamily="2" charset="2"/>
              <a:buChar char="²"/>
            </a:pPr>
            <a:endParaRPr lang="zh-CN" altLang="en-US" sz="1000" dirty="0">
              <a:solidFill>
                <a:srgbClr val="333399"/>
              </a:solidFill>
              <a:ea typeface="华文行楷" panose="02010800040101010101" pitchFamily="2"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灯片编号占位符 3"/>
          <p:cNvSpPr txBox="1">
            <a:spLocks noGrp="1"/>
          </p:cNvSpPr>
          <p:nvPr>
            <p:ph type="sldNum" sz="quarter" idx="10"/>
          </p:nvPr>
        </p:nvSpPr>
        <p:spPr/>
        <p:txBody>
          <a:bodyPr anchor="b" anchorCtr="0"/>
          <a:p>
            <a:pPr marL="0" indent="0" algn="r" eaLnBrk="1" hangingPunct="1">
              <a:spcBef>
                <a:spcPct val="0"/>
              </a:spcBef>
              <a:buClrTx/>
              <a:buSzTx/>
              <a:buFontTx/>
              <a:buNone/>
            </a:pPr>
            <a:fld id="{9A0DB2DC-4C9A-4742-B13C-FB6460FD3503}" type="slidenum">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4339" name="日期占位符 4"/>
          <p:cNvSpPr txBox="1">
            <a:spLocks noGrp="1"/>
          </p:cNvSpPr>
          <p:nvPr>
            <p:ph type="dt" sz="half" idx="11"/>
          </p:nvPr>
        </p:nvSpPr>
        <p:spPr/>
        <p:txBody>
          <a:bodyPr anchor="b" anchorCtr="0"/>
          <a:p>
            <a:pPr marL="0" indent="0" eaLnBrk="1" hangingPunct="1">
              <a:spcBef>
                <a:spcPct val="0"/>
              </a:spcBef>
              <a:buClrTx/>
              <a:buSzTx/>
              <a:buFontTx/>
              <a:buNone/>
            </a:pPr>
            <a:fld id="{BB962C8B-B14F-4D97-AF65-F5344CB8AC3E}" type="datetime1">
              <a:rPr lang="zh-CN" altLang="en-US" sz="1200" i="1" dirty="0">
                <a:solidFill>
                  <a:srgbClr val="009999"/>
                </a:solidFill>
                <a:latin typeface="Arial Narrow" panose="020B0606020202030204" pitchFamily="34" charset="0"/>
                <a:ea typeface="宋体" panose="02010600030101010101" pitchFamily="2" charset="-122"/>
              </a:rPr>
            </a:fld>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4340" name="页脚占位符 5"/>
          <p:cNvSpPr txBox="1">
            <a:spLocks noGrp="1"/>
          </p:cNvSpPr>
          <p:nvPr>
            <p:ph type="ftr" sz="quarter" idx="12"/>
          </p:nvPr>
        </p:nvSpPr>
        <p:spPr/>
        <p:txBody>
          <a:bodyPr anchor="b" anchorCtr="0"/>
          <a:p>
            <a:pPr marL="0" indent="0" algn="ctr" eaLnBrk="1" hangingPunct="1">
              <a:lnSpc>
                <a:spcPct val="110000"/>
              </a:lnSpc>
              <a:spcBef>
                <a:spcPct val="0"/>
              </a:spcBef>
              <a:buClrTx/>
              <a:buSzTx/>
              <a:buFontTx/>
              <a:buNone/>
            </a:pPr>
            <a:r>
              <a:rPr lang="en-US" altLang="zh-CN" sz="1200" i="1" dirty="0">
                <a:solidFill>
                  <a:srgbClr val="009999"/>
                </a:solidFill>
                <a:latin typeface="Arial Narrow" panose="020B0606020202030204" pitchFamily="34" charset="0"/>
                <a:ea typeface="宋体" panose="02010600030101010101" pitchFamily="2" charset="-122"/>
              </a:rPr>
              <a:t>School of Computer Science, BUPT</a:t>
            </a:r>
            <a:endParaRPr lang="zh-CN" altLang="en-US" sz="1200" i="1" dirty="0">
              <a:solidFill>
                <a:srgbClr val="009999"/>
              </a:solidFill>
              <a:latin typeface="Arial Narrow" panose="020B0606020202030204" pitchFamily="34" charset="0"/>
              <a:ea typeface="宋体" panose="02010600030101010101" pitchFamily="2" charset="-122"/>
            </a:endParaRPr>
          </a:p>
        </p:txBody>
      </p:sp>
      <p:sp>
        <p:nvSpPr>
          <p:cNvPr id="14341" name="Rectangle 2"/>
          <p:cNvSpPr>
            <a:spLocks noGrp="1"/>
          </p:cNvSpPr>
          <p:nvPr>
            <p:ph type="title"/>
          </p:nvPr>
        </p:nvSpPr>
        <p:spPr/>
        <p:txBody>
          <a:bodyPr vert="horz" wrap="square" lIns="91440" tIns="45720" rIns="91440" bIns="45720" anchor="b" anchorCtr="0"/>
          <a:p>
            <a:pPr eaLnBrk="1" hangingPunct="1"/>
            <a:r>
              <a:rPr lang="zh-CN" altLang="en-US" dirty="0">
                <a:solidFill>
                  <a:srgbClr val="800080"/>
                </a:solidFill>
                <a:latin typeface="Arial" panose="020B0604020202020204" pitchFamily="34" charset="0"/>
                <a:ea typeface="楷体_GB2312" pitchFamily="49" charset="-122"/>
              </a:rPr>
              <a:t>为什么学习形式语言与自动机</a:t>
            </a:r>
            <a:endParaRPr lang="zh-CN" altLang="en-US" dirty="0">
              <a:solidFill>
                <a:srgbClr val="800080"/>
              </a:solidFill>
              <a:latin typeface="Arial" panose="020B0604020202020204" pitchFamily="34" charset="0"/>
              <a:ea typeface="楷体_GB2312" pitchFamily="49" charset="-122"/>
            </a:endParaRPr>
          </a:p>
        </p:txBody>
      </p:sp>
      <p:sp>
        <p:nvSpPr>
          <p:cNvPr id="14342" name="Rectangle 3"/>
          <p:cNvSpPr>
            <a:spLocks noGrp="1"/>
          </p:cNvSpPr>
          <p:nvPr>
            <p:ph idx="1"/>
          </p:nvPr>
        </p:nvSpPr>
        <p:spPr/>
        <p:txBody>
          <a:bodyPr vert="horz" wrap="square" lIns="91440" tIns="45720" rIns="91440" bIns="45720" anchor="t" anchorCtr="0"/>
          <a:p>
            <a:pPr eaLnBrk="1" hangingPunct="1">
              <a:lnSpc>
                <a:spcPct val="130000"/>
              </a:lnSpc>
            </a:pPr>
            <a:r>
              <a:rPr lang="zh-CN" altLang="en-US" sz="3200" dirty="0">
                <a:solidFill>
                  <a:srgbClr val="333399"/>
                </a:solidFill>
                <a:latin typeface="Arial" panose="020B0604020202020204" pitchFamily="34" charset="0"/>
              </a:rPr>
              <a:t>形式语言与自动机是计算机科学的基础理论之一，是计算机学科的专业基础课。</a:t>
            </a:r>
            <a:endParaRPr lang="zh-CN" altLang="en-US" sz="3200" dirty="0">
              <a:solidFill>
                <a:srgbClr val="333399"/>
              </a:solidFill>
              <a:latin typeface="Arial" panose="020B0604020202020204" pitchFamily="34" charset="0"/>
            </a:endParaRPr>
          </a:p>
          <a:p>
            <a:pPr eaLnBrk="1" hangingPunct="1">
              <a:lnSpc>
                <a:spcPct val="130000"/>
              </a:lnSpc>
            </a:pPr>
            <a:r>
              <a:rPr lang="zh-CN" altLang="en-US" sz="3200" dirty="0">
                <a:solidFill>
                  <a:srgbClr val="333399"/>
                </a:solidFill>
                <a:latin typeface="Arial" panose="020B0604020202020204" pitchFamily="34" charset="0"/>
              </a:rPr>
              <a:t>在人工智能、电信领域等有广泛的应用。</a:t>
            </a:r>
            <a:endParaRPr lang="zh-CN" altLang="en-US" sz="3200" dirty="0">
              <a:solidFill>
                <a:srgbClr val="333399"/>
              </a:solidFill>
              <a:latin typeface="Arial" panose="020B0604020202020204" pitchFamily="34" charset="0"/>
            </a:endParaRPr>
          </a:p>
          <a:p>
            <a:pPr algn="just" eaLnBrk="1" hangingPunct="1">
              <a:lnSpc>
                <a:spcPct val="130000"/>
              </a:lnSpc>
              <a:spcAft>
                <a:spcPts val="600"/>
              </a:spcAft>
            </a:pPr>
            <a:r>
              <a:rPr lang="zh-CN" altLang="en-US" sz="3200" dirty="0">
                <a:solidFill>
                  <a:srgbClr val="333399"/>
                </a:solidFill>
                <a:latin typeface="Arial" panose="020B0604020202020204" pitchFamily="34" charset="0"/>
              </a:rPr>
              <a:t>通过一些定理的证明和应用，对大家进行思维训练，从而为今后学习通信软件，协议工程，编译技术，人工智能等内容提供理论基础。</a:t>
            </a:r>
            <a:endParaRPr lang="en-US" altLang="zh-CN" sz="3200" dirty="0">
              <a:solidFill>
                <a:srgbClr val="333399"/>
              </a:solidFill>
              <a:latin typeface="Arial" panose="020B0604020202020204" pitchFamily="34" charset="0"/>
            </a:endParaRPr>
          </a:p>
          <a:p>
            <a:pPr algn="just" eaLnBrk="1" hangingPunct="1">
              <a:lnSpc>
                <a:spcPct val="130000"/>
              </a:lnSpc>
              <a:spcAft>
                <a:spcPts val="600"/>
              </a:spcAft>
            </a:pPr>
            <a:endParaRPr lang="zh-CN" altLang="en-US" sz="3200" dirty="0">
              <a:solidFill>
                <a:srgbClr val="333399"/>
              </a:solidFill>
              <a:latin typeface="Arial" panose="020B0604020202020204" pitchFamily="34" charset="0"/>
            </a:endParaRPr>
          </a:p>
        </p:txBody>
      </p:sp>
    </p:spTree>
  </p:cSld>
  <p:clrMapOvr>
    <a:masterClrMapping/>
  </p:clrMapOvr>
  <p:transition spd="slow"/>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3_4"/>
  <p:tag name="KSO_WM_TEMPLATE_CATEGORY" val="diagram"/>
  <p:tag name="KSO_WM_TEMPLATE_INDEX" val="20222194"/>
  <p:tag name="KSO_WM_UNIT_LAYERLEVEL" val="1_1_1"/>
  <p:tag name="KSO_WM_TAG_VERSION" val="1.0"/>
  <p:tag name="KSO_WM_BEAUTIFY_FLAG" val="#wm#"/>
  <p:tag name="KSO_WM_UNIT_TYPE" val="m_h_i"/>
  <p:tag name="KSO_WM_UNIT_INDEX" val="1_3_4"/>
  <p:tag name="KSO_WM_DIAGRAM_GROUP_CODE" val="m1-1"/>
  <p:tag name="KSO_WM_UNIT_LINE_FORE_SCHEMECOLOR_INDEX" val="14"/>
  <p:tag name="KSO_WM_UNIT_LINE_FILL_TYPE"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a*1_3_1"/>
  <p:tag name="KSO_WM_TEMPLATE_CATEGORY" val="diagram"/>
  <p:tag name="KSO_WM_TEMPLATE_INDEX" val="2022219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3_1"/>
  <p:tag name="KSO_WM_DIAGRAM_GROUP_CODE" val="m1-1"/>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f*1_3_1"/>
  <p:tag name="KSO_WM_TEMPLATE_CATEGORY" val="diagram"/>
  <p:tag name="KSO_WM_TEMPLATE_INDEX" val="20222194"/>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m_h_f"/>
  <p:tag name="KSO_WM_UNIT_INDEX" val="1_3_1"/>
  <p:tag name="KSO_WM_DIAGRAM_GROUP_CODE" val="m1-1"/>
  <p:tag name="KSO_WM_UNIT_TEXT_FILL_FORE_SCHEMECOLOR_INDEX" val="13"/>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3_1"/>
  <p:tag name="KSO_WM_TEMPLATE_CATEGORY" val="diagram"/>
  <p:tag name="KSO_WM_TEMPLATE_INDEX" val="20222194"/>
  <p:tag name="KSO_WM_UNIT_LAYERLEVEL" val="1_1_1"/>
  <p:tag name="KSO_WM_TAG_VERSION" val="1.0"/>
  <p:tag name="KSO_WM_BEAUTIFY_FLAG" val="#wm#"/>
  <p:tag name="KSO_WM_UNIT_SUBTYPE" val="d"/>
  <p:tag name="KSO_WM_UNIT_TYPE" val="m_h_i"/>
  <p:tag name="KSO_WM_UNIT_INDEX" val="1_3_1"/>
  <p:tag name="KSO_WM_DIAGRAM_GROUP_CODE" val="m1-1"/>
  <p:tag name="KSO_WM_UNIT_TEXT_FILL_FORE_SCHEMECOLOR_INDEX" val="14"/>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2_2"/>
  <p:tag name="KSO_WM_TEMPLATE_CATEGORY" val="diagram"/>
  <p:tag name="KSO_WM_TEMPLATE_INDEX" val="20222194"/>
  <p:tag name="KSO_WM_UNIT_LAYERLEVEL" val="1_1_1"/>
  <p:tag name="KSO_WM_TAG_VERSION" val="1.0"/>
  <p:tag name="KSO_WM_BEAUTIFY_FLAG" val="#wm#"/>
  <p:tag name="KSO_WM_UNIT_TYPE" val="m_h_i"/>
  <p:tag name="KSO_WM_UNIT_INDEX" val="1_2_2"/>
  <p:tag name="KSO_WM_DIAGRAM_GROUP_CODE" val="m1-1"/>
  <p:tag name="KSO_WM_UNIT_FILL_FORE_SCHEMECOLOR_INDEX" val="6"/>
  <p:tag name="KSO_WM_UNIT_FILL_TYPE" val="1"/>
  <p:tag name="KSO_WM_UNIT_TEXT_FILL_FORE_SCHEMECOLOR_INDEX" val="2"/>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2_4"/>
  <p:tag name="KSO_WM_TEMPLATE_CATEGORY" val="diagram"/>
  <p:tag name="KSO_WM_TEMPLATE_INDEX" val="20222194"/>
  <p:tag name="KSO_WM_UNIT_LAYERLEVEL" val="1_1_1"/>
  <p:tag name="KSO_WM_TAG_VERSION" val="1.0"/>
  <p:tag name="KSO_WM_BEAUTIFY_FLAG" val="#wm#"/>
  <p:tag name="KSO_WM_UNIT_TYPE" val="m_h_i"/>
  <p:tag name="KSO_WM_UNIT_INDEX" val="1_2_4"/>
  <p:tag name="KSO_WM_DIAGRAM_GROUP_CODE" val="m1-1"/>
  <p:tag name="KSO_WM_UNIT_LINE_FORE_SCHEMECOLOR_INDEX" val="14"/>
  <p:tag name="KSO_WM_UNIT_LINE_FILL_TYPE"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2_3"/>
  <p:tag name="KSO_WM_TEMPLATE_CATEGORY" val="diagram"/>
  <p:tag name="KSO_WM_TEMPLATE_INDEX" val="20222194"/>
  <p:tag name="KSO_WM_UNIT_LAYERLEVEL" val="1_1_1"/>
  <p:tag name="KSO_WM_TAG_VERSION" val="1.0"/>
  <p:tag name="KSO_WM_BEAUTIFY_FLAG" val="#wm#"/>
  <p:tag name="KSO_WM_UNIT_TYPE" val="m_h_i"/>
  <p:tag name="KSO_WM_UNIT_INDEX" val="1_2_3"/>
  <p:tag name="KSO_WM_DIAGRAM_GROUP_CODE" val="m1-1"/>
  <p:tag name="KSO_WM_UNIT_FILL_FORE_SCHEMECOLOR_INDEX" val="6"/>
  <p:tag name="KSO_WM_UNIT_FILL_TYPE" val="1"/>
  <p:tag name="KSO_WM_UNIT_LINE_FORE_SCHEMECOLOR_INDEX" val="6"/>
  <p:tag name="KSO_WM_UNIT_LINE_FILL_TYPE" val="2"/>
  <p:tag name="KSO_WM_UNIT_TEXT_FILL_FORE_SCHEMECOLOR_INDEX" val="1"/>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a*1_2_1"/>
  <p:tag name="KSO_WM_TEMPLATE_CATEGORY" val="diagram"/>
  <p:tag name="KSO_WM_TEMPLATE_INDEX" val="2022219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2_1"/>
  <p:tag name="KSO_WM_DIAGRAM_GROUP_CODE" val="m1-1"/>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f*1_2_1"/>
  <p:tag name="KSO_WM_TEMPLATE_CATEGORY" val="diagram"/>
  <p:tag name="KSO_WM_TEMPLATE_INDEX" val="20222194"/>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m_h_f"/>
  <p:tag name="KSO_WM_UNIT_INDEX" val="1_2_1"/>
  <p:tag name="KSO_WM_DIAGRAM_GROUP_CODE" val="m1-1"/>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2_1"/>
  <p:tag name="KSO_WM_TEMPLATE_CATEGORY" val="diagram"/>
  <p:tag name="KSO_WM_TEMPLATE_INDEX" val="20222194"/>
  <p:tag name="KSO_WM_UNIT_LAYERLEVEL" val="1_1_1"/>
  <p:tag name="KSO_WM_TAG_VERSION" val="1.0"/>
  <p:tag name="KSO_WM_BEAUTIFY_FLAG" val="#wm#"/>
  <p:tag name="KSO_WM_UNIT_SUBTYPE" val="d"/>
  <p:tag name="KSO_WM_UNIT_TYPE" val="m_h_i"/>
  <p:tag name="KSO_WM_UNIT_INDEX" val="1_2_1"/>
  <p:tag name="KSO_WM_DIAGRAM_GROUP_CODE" val="m1-1"/>
  <p:tag name="KSO_WM_UNIT_TEXT_FILL_FORE_SCHEMECOLOR_INDEX" val="14"/>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4_2"/>
  <p:tag name="KSO_WM_TEMPLATE_CATEGORY" val="diagram"/>
  <p:tag name="KSO_WM_TEMPLATE_INDEX" val="20222194"/>
  <p:tag name="KSO_WM_UNIT_LAYERLEVEL" val="1_1_1"/>
  <p:tag name="KSO_WM_TAG_VERSION" val="1.0"/>
  <p:tag name="KSO_WM_BEAUTIFY_FLAG" val="#wm#"/>
  <p:tag name="KSO_WM_UNIT_TYPE" val="m_h_i"/>
  <p:tag name="KSO_WM_UNIT_INDEX" val="1_4_2"/>
  <p:tag name="KSO_WM_DIAGRAM_GROUP_CODE" val="m1-1"/>
  <p:tag name="KSO_WM_UNIT_FILL_FORE_SCHEMECOLOR_INDEX" val="8"/>
  <p:tag name="KSO_WM_UNIT_FILL_TYPE" val="1"/>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1_4"/>
  <p:tag name="KSO_WM_TEMPLATE_CATEGORY" val="diagram"/>
  <p:tag name="KSO_WM_TEMPLATE_INDEX" val="20222194"/>
  <p:tag name="KSO_WM_UNIT_LAYERLEVEL" val="1_1_1"/>
  <p:tag name="KSO_WM_TAG_VERSION" val="1.0"/>
  <p:tag name="KSO_WM_BEAUTIFY_FLAG" val="#wm#"/>
  <p:tag name="KSO_WM_UNIT_TYPE" val="m_h_i"/>
  <p:tag name="KSO_WM_UNIT_INDEX" val="1_1_4"/>
  <p:tag name="KSO_WM_DIAGRAM_GROUP_CODE" val="m1-1"/>
  <p:tag name="KSO_WM_UNIT_LINE_FORE_SCHEMECOLOR_INDEX" val="14"/>
  <p:tag name="KSO_WM_UNIT_LINE_FILL_TYPE"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4_4"/>
  <p:tag name="KSO_WM_TEMPLATE_CATEGORY" val="diagram"/>
  <p:tag name="KSO_WM_TEMPLATE_INDEX" val="20222194"/>
  <p:tag name="KSO_WM_UNIT_LAYERLEVEL" val="1_1_1"/>
  <p:tag name="KSO_WM_TAG_VERSION" val="1.0"/>
  <p:tag name="KSO_WM_BEAUTIFY_FLAG" val="#wm#"/>
  <p:tag name="KSO_WM_UNIT_TYPE" val="m_h_i"/>
  <p:tag name="KSO_WM_UNIT_INDEX" val="1_4_4"/>
  <p:tag name="KSO_WM_DIAGRAM_GROUP_CODE" val="m1-1"/>
  <p:tag name="KSO_WM_UNIT_LINE_FORE_SCHEMECOLOR_INDEX" val="14"/>
  <p:tag name="KSO_WM_UNIT_LINE_FILL_TYPE"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4_3"/>
  <p:tag name="KSO_WM_TEMPLATE_CATEGORY" val="diagram"/>
  <p:tag name="KSO_WM_TEMPLATE_INDEX" val="20222194"/>
  <p:tag name="KSO_WM_UNIT_LAYERLEVEL" val="1_1_1"/>
  <p:tag name="KSO_WM_TAG_VERSION" val="1.0"/>
  <p:tag name="KSO_WM_BEAUTIFY_FLAG" val="#wm#"/>
  <p:tag name="KSO_WM_UNIT_TYPE" val="m_h_i"/>
  <p:tag name="KSO_WM_UNIT_INDEX" val="1_4_3"/>
  <p:tag name="KSO_WM_DIAGRAM_GROUP_CODE" val="m1-1"/>
  <p:tag name="KSO_WM_UNIT_FILL_FORE_SCHEMECOLOR_INDEX" val="8"/>
  <p:tag name="KSO_WM_UNIT_FILL_TYPE" val="1"/>
  <p:tag name="KSO_WM_UNIT_LINE_FORE_SCHEMECOLOR_INDEX" val="8"/>
  <p:tag name="KSO_WM_UNIT_LINE_FILL_TYPE" val="2"/>
  <p:tag name="KSO_WM_UNIT_TEXT_FILL_FORE_SCHEMECOLOR_INDEX" val="1"/>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a*1_4_1"/>
  <p:tag name="KSO_WM_TEMPLATE_CATEGORY" val="diagram"/>
  <p:tag name="KSO_WM_TEMPLATE_INDEX" val="2022219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4_1"/>
  <p:tag name="KSO_WM_DIAGRAM_GROUP_CODE" val="m1-1"/>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f*1_4_1"/>
  <p:tag name="KSO_WM_TEMPLATE_CATEGORY" val="diagram"/>
  <p:tag name="KSO_WM_TEMPLATE_INDEX" val="20222194"/>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m_h_f"/>
  <p:tag name="KSO_WM_UNIT_INDEX" val="1_4_1"/>
  <p:tag name="KSO_WM_DIAGRAM_GROUP_CODE" val="m1-1"/>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4_1"/>
  <p:tag name="KSO_WM_TEMPLATE_CATEGORY" val="diagram"/>
  <p:tag name="KSO_WM_TEMPLATE_INDEX" val="20222194"/>
  <p:tag name="KSO_WM_UNIT_LAYERLEVEL" val="1_1_1"/>
  <p:tag name="KSO_WM_TAG_VERSION" val="1.0"/>
  <p:tag name="KSO_WM_BEAUTIFY_FLAG" val="#wm#"/>
  <p:tag name="KSO_WM_UNIT_SUBTYPE" val="d"/>
  <p:tag name="KSO_WM_UNIT_TYPE" val="m_h_i"/>
  <p:tag name="KSO_WM_UNIT_INDEX" val="1_4_1"/>
  <p:tag name="KSO_WM_DIAGRAM_GROUP_CODE" val="m1-1"/>
  <p:tag name="KSO_WM_UNIT_TEXT_FILL_FORE_SCHEMECOLOR_INDEX" val="14"/>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5_4"/>
  <p:tag name="KSO_WM_TEMPLATE_CATEGORY" val="diagram"/>
  <p:tag name="KSO_WM_TEMPLATE_INDEX" val="20222194"/>
  <p:tag name="KSO_WM_UNIT_LAYERLEVEL" val="1_1_1"/>
  <p:tag name="KSO_WM_TAG_VERSION" val="1.0"/>
  <p:tag name="KSO_WM_BEAUTIFY_FLAG" val="#wm#"/>
  <p:tag name="KSO_WM_UNIT_TYPE" val="m_h_i"/>
  <p:tag name="KSO_WM_UNIT_INDEX" val="1_5_4"/>
  <p:tag name="KSO_WM_DIAGRAM_GROUP_CODE" val="m1-1"/>
  <p:tag name="KSO_WM_UNIT_FILL_FORE_SCHEMECOLOR_INDEX" val="9"/>
  <p:tag name="KSO_WM_UNIT_FILL_TYPE" val="1"/>
  <p:tag name="KSO_WM_UNIT_LINE_FORE_SCHEMECOLOR_INDEX" val="9"/>
  <p:tag name="KSO_WM_UNIT_LINE_FILL_TYPE" val="2"/>
  <p:tag name="KSO_WM_UNIT_TEXT_FILL_FORE_SCHEMECOLOR_INDEX" val="1"/>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5_3"/>
  <p:tag name="KSO_WM_TEMPLATE_CATEGORY" val="diagram"/>
  <p:tag name="KSO_WM_TEMPLATE_INDEX" val="20222194"/>
  <p:tag name="KSO_WM_UNIT_LAYERLEVEL" val="1_1_1"/>
  <p:tag name="KSO_WM_TAG_VERSION" val="1.0"/>
  <p:tag name="KSO_WM_BEAUTIFY_FLAG" val="#wm#"/>
  <p:tag name="KSO_WM_UNIT_TYPE" val="m_h_i"/>
  <p:tag name="KSO_WM_UNIT_INDEX" val="1_5_3"/>
  <p:tag name="KSO_WM_DIAGRAM_GROUP_CODE" val="m1-1"/>
  <p:tag name="KSO_WM_UNIT_LINE_FORE_SCHEMECOLOR_INDEX" val="14"/>
  <p:tag name="KSO_WM_UNIT_LINE_FILL_TYPE"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5_2"/>
  <p:tag name="KSO_WM_TEMPLATE_CATEGORY" val="diagram"/>
  <p:tag name="KSO_WM_TEMPLATE_INDEX" val="20222194"/>
  <p:tag name="KSO_WM_UNIT_LAYERLEVEL" val="1_1_1"/>
  <p:tag name="KSO_WM_TAG_VERSION" val="1.0"/>
  <p:tag name="KSO_WM_BEAUTIFY_FLAG" val="#wm#"/>
  <p:tag name="KSO_WM_UNIT_TYPE" val="m_h_i"/>
  <p:tag name="KSO_WM_UNIT_INDEX" val="1_5_2"/>
  <p:tag name="KSO_WM_DIAGRAM_GROUP_CODE" val="m1-1"/>
  <p:tag name="KSO_WM_UNIT_FILL_FORE_SCHEMECOLOR_INDEX" val="9"/>
  <p:tag name="KSO_WM_UNIT_FILL_TYPE" val="1"/>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a*1_5_1"/>
  <p:tag name="KSO_WM_TEMPLATE_CATEGORY" val="diagram"/>
  <p:tag name="KSO_WM_TEMPLATE_INDEX" val="2022219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5_1"/>
  <p:tag name="KSO_WM_DIAGRAM_GROUP_CODE" val="m1-1"/>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f*1_5_1"/>
  <p:tag name="KSO_WM_TEMPLATE_CATEGORY" val="diagram"/>
  <p:tag name="KSO_WM_TEMPLATE_INDEX" val="20222194"/>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m_h_f"/>
  <p:tag name="KSO_WM_UNIT_INDEX" val="1_5_1"/>
  <p:tag name="KSO_WM_DIAGRAM_GROUP_CODE" val="m1-1"/>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i*1_1"/>
  <p:tag name="KSO_WM_TEMPLATE_CATEGORY" val="diagram"/>
  <p:tag name="KSO_WM_TEMPLATE_INDEX" val="20222194"/>
  <p:tag name="KSO_WM_UNIT_LAYERLEVEL" val="1_1"/>
  <p:tag name="KSO_WM_TAG_VERSION" val="1.0"/>
  <p:tag name="KSO_WM_BEAUTIFY_FLAG" val="#wm#"/>
  <p:tag name="KSO_WM_UNIT_TYPE" val="m_i"/>
  <p:tag name="KSO_WM_UNIT_INDEX" val="1_1"/>
  <p:tag name="KSO_WM_DIAGRAM_GROUP_CODE" val="m1-1"/>
  <p:tag name="KSO_WM_UNIT_LINE_FORE_SCHEMECOLOR_INDEX" val="14"/>
  <p:tag name="KSO_WM_UNIT_LINE_FILL_TYPE"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5_1"/>
  <p:tag name="KSO_WM_TEMPLATE_CATEGORY" val="diagram"/>
  <p:tag name="KSO_WM_TEMPLATE_INDEX" val="20222194"/>
  <p:tag name="KSO_WM_UNIT_LAYERLEVEL" val="1_1_1"/>
  <p:tag name="KSO_WM_TAG_VERSION" val="1.0"/>
  <p:tag name="KSO_WM_BEAUTIFY_FLAG" val="#wm#"/>
  <p:tag name="KSO_WM_UNIT_SUBTYPE" val="d"/>
  <p:tag name="KSO_WM_UNIT_TYPE" val="m_h_i"/>
  <p:tag name="KSO_WM_UNIT_INDEX" val="1_5_1"/>
  <p:tag name="KSO_WM_DIAGRAM_GROUP_CODE" val="m1-1"/>
  <p:tag name="KSO_WM_UNIT_TEXT_FILL_FORE_SCHEMECOLOR_INDEX" val="14"/>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6_3"/>
  <p:tag name="KSO_WM_TEMPLATE_CATEGORY" val="diagram"/>
  <p:tag name="KSO_WM_TEMPLATE_INDEX" val="20222194"/>
  <p:tag name="KSO_WM_UNIT_LAYERLEVEL" val="1_1_1"/>
  <p:tag name="KSO_WM_TAG_VERSION" val="1.0"/>
  <p:tag name="KSO_WM_BEAUTIFY_FLAG" val="#wm#"/>
  <p:tag name="KSO_WM_UNIT_TYPE" val="m_h_i"/>
  <p:tag name="KSO_WM_UNIT_INDEX" val="1_6_3"/>
  <p:tag name="KSO_WM_DIAGRAM_GROUP_CODE" val="m1-1"/>
  <p:tag name="KSO_WM_UNIT_FILL_FORE_SCHEMECOLOR_INDEX" val="10"/>
  <p:tag name="KSO_WM_UNIT_FILL_TYPE" val="1"/>
  <p:tag name="KSO_WM_UNIT_TEXT_FILL_FORE_SCHEMECOLOR_INDEX" val="2"/>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6_2"/>
  <p:tag name="KSO_WM_TEMPLATE_CATEGORY" val="diagram"/>
  <p:tag name="KSO_WM_TEMPLATE_INDEX" val="20222194"/>
  <p:tag name="KSO_WM_UNIT_LAYERLEVEL" val="1_1_1"/>
  <p:tag name="KSO_WM_TAG_VERSION" val="1.0"/>
  <p:tag name="KSO_WM_BEAUTIFY_FLAG" val="#wm#"/>
  <p:tag name="KSO_WM_UNIT_TYPE" val="m_h_i"/>
  <p:tag name="KSO_WM_UNIT_INDEX" val="1_6_2"/>
  <p:tag name="KSO_WM_DIAGRAM_GROUP_CODE" val="m1-1"/>
  <p:tag name="KSO_WM_UNIT_LINE_FORE_SCHEMECOLOR_INDEX" val="14"/>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6_4"/>
  <p:tag name="KSO_WM_TEMPLATE_CATEGORY" val="diagram"/>
  <p:tag name="KSO_WM_TEMPLATE_INDEX" val="20222194"/>
  <p:tag name="KSO_WM_UNIT_LAYERLEVEL" val="1_1_1"/>
  <p:tag name="KSO_WM_TAG_VERSION" val="1.0"/>
  <p:tag name="KSO_WM_BEAUTIFY_FLAG" val="#wm#"/>
  <p:tag name="KSO_WM_UNIT_TYPE" val="m_h_i"/>
  <p:tag name="KSO_WM_UNIT_INDEX" val="1_6_4"/>
  <p:tag name="KSO_WM_DIAGRAM_GROUP_CODE" val="m1-1"/>
  <p:tag name="KSO_WM_UNIT_FILL_FORE_SCHEMECOLOR_INDEX" val="8"/>
  <p:tag name="KSO_WM_UNIT_FILL_TYPE" val="1"/>
  <p:tag name="KSO_WM_UNIT_LINE_FORE_SCHEMECOLOR_INDEX" val="8"/>
  <p:tag name="KSO_WM_UNIT_LINE_FILL_TYPE" val="2"/>
  <p:tag name="KSO_WM_UNIT_TEXT_FILL_FORE_SCHEMECOLOR_INDEX" val="1"/>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a*1_6_1"/>
  <p:tag name="KSO_WM_TEMPLATE_CATEGORY" val="diagram"/>
  <p:tag name="KSO_WM_TEMPLATE_INDEX" val="2022219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6_1"/>
  <p:tag name="KSO_WM_DIAGRAM_GROUP_CODE" val="m1-1"/>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f*1_6_1"/>
  <p:tag name="KSO_WM_TEMPLATE_CATEGORY" val="diagram"/>
  <p:tag name="KSO_WM_TEMPLATE_INDEX" val="20222194"/>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m_h_f"/>
  <p:tag name="KSO_WM_UNIT_INDEX" val="1_6_1"/>
  <p:tag name="KSO_WM_DIAGRAM_GROUP_CODE" val="m1-1"/>
  <p:tag name="KSO_WM_UNIT_TEXT_FILL_FORE_SCHEMECOLOR_INDEX" val="13"/>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6_1"/>
  <p:tag name="KSO_WM_TEMPLATE_CATEGORY" val="diagram"/>
  <p:tag name="KSO_WM_TEMPLATE_INDEX" val="20222194"/>
  <p:tag name="KSO_WM_UNIT_LAYERLEVEL" val="1_1_1"/>
  <p:tag name="KSO_WM_TAG_VERSION" val="1.0"/>
  <p:tag name="KSO_WM_BEAUTIFY_FLAG" val="#wm#"/>
  <p:tag name="KSO_WM_UNIT_SUBTYPE" val="d"/>
  <p:tag name="KSO_WM_UNIT_TYPE" val="m_h_i"/>
  <p:tag name="KSO_WM_UNIT_INDEX" val="1_6_1"/>
  <p:tag name="KSO_WM_DIAGRAM_GROUP_CODE" val="m1-1"/>
  <p:tag name="KSO_WM_UNIT_TEXT_FILL_FORE_SCHEMECOLOR_INDEX" val="14"/>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a*1_1_1"/>
  <p:tag name="KSO_WM_TEMPLATE_CATEGORY" val="diagram"/>
  <p:tag name="KSO_WM_TEMPLATE_INDEX" val="2022219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1_1"/>
  <p:tag name="KSO_WM_DIAGRAM_GROUP_CODE" val="m1-1"/>
  <p:tag name="KSO_WM_UNIT_TEXT_FILL_FORE_SCHEMECOLOR_INDEX" val="13"/>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a*1"/>
  <p:tag name="KSO_WM_TEMPLATE_CATEGORY" val="diagram"/>
  <p:tag name="KSO_WM_TEMPLATE_INDEX" val="20222194"/>
  <p:tag name="KSO_WM_UNIT_LAYERLEVEL" val="1"/>
  <p:tag name="KSO_WM_TAG_VERSION" val="1.0"/>
  <p:tag name="KSO_WM_BEAUTIFY_FLAG" val="#wm#"/>
  <p:tag name="KSO_WM_UNIT_ISCONTENTSTITLE" val="0"/>
  <p:tag name="KSO_WM_UNIT_ISNUMDGMTITLE" val="0"/>
  <p:tag name="KSO_WM_UNIT_PRESET_TEXT" val="单击此处添加标题"/>
  <p:tag name="KSO_WM_UNIT_NOCLEAR" val="0"/>
  <p:tag name="KSO_WM_UNIT_TYPE" val="a"/>
  <p:tag name="KSO_WM_UNIT_INDEX" val="1"/>
  <p:tag name="KSO_WM_UNIT_VALUE" val="27"/>
  <p:tag name="KSO_WM_DIAGRAM_GROUP_CODE" val="m1-1"/>
  <p:tag name="KSO_WM_UNIT_TEXT_FILL_FORE_SCHEMECOLOR_INDEX" val="13"/>
  <p:tag name="KSO_WM_UNIT_TEXT_FILL_TYPE" val="1"/>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f*1_1_1"/>
  <p:tag name="KSO_WM_TEMPLATE_CATEGORY" val="diagram"/>
  <p:tag name="KSO_WM_TEMPLATE_INDEX" val="20222194"/>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m_h_f"/>
  <p:tag name="KSO_WM_UNIT_INDEX" val="1_1_1"/>
  <p:tag name="KSO_WM_DIAGRAM_GROUP_CODE" val="m1-1"/>
  <p:tag name="KSO_WM_UNIT_TEXT_FILL_FORE_SCHEMECOLOR_INDEX" val="13"/>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1_2"/>
  <p:tag name="KSO_WM_TEMPLATE_CATEGORY" val="diagram"/>
  <p:tag name="KSO_WM_TEMPLATE_INDEX" val="20222194"/>
  <p:tag name="KSO_WM_UNIT_LAYERLEVEL" val="1_1_1"/>
  <p:tag name="KSO_WM_TAG_VERSION" val="1.0"/>
  <p:tag name="KSO_WM_BEAUTIFY_FLAG" val="#wm#"/>
  <p:tag name="KSO_WM_UNIT_TYPE" val="m_h_i"/>
  <p:tag name="KSO_WM_UNIT_INDEX" val="1_1_2"/>
  <p:tag name="KSO_WM_DIAGRAM_GROUP_CODE" val="m1-1"/>
  <p:tag name="KSO_WM_UNIT_FILL_FORE_SCHEMECOLOR_INDEX" val="5"/>
  <p:tag name="KSO_WM_UNIT_FILL_TYPE" val="1"/>
  <p:tag name="KSO_WM_UNIT_TEXT_FILL_FORE_SCHEMECOLOR_INDEX" val="2"/>
  <p:tag name="KSO_WM_UNIT_TEXT_FILL_TYPE" val="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UNIT_TABLE_BEAUTIFY" val="smartTable{0ffc9f32-dcb5-4939-96c3-9ed24b50e9f0}"/>
</p:tagLst>
</file>

<file path=ppt/tags/tag53.xml><?xml version="1.0" encoding="utf-8"?>
<p:tagLst xmlns:p="http://schemas.openxmlformats.org/presentationml/2006/main">
  <p:tag name="RAINPROBLEM" val="ProblemBody"/>
</p:tagLst>
</file>

<file path=ppt/tags/tag54.xml><?xml version="1.0" encoding="utf-8"?>
<p:tagLst xmlns:p="http://schemas.openxmlformats.org/presentationml/2006/main">
  <p:tag name="RAINPROBLEM" val="ProblemItem"/>
</p:tagLst>
</file>

<file path=ppt/tags/tag55.xml><?xml version="1.0" encoding="utf-8"?>
<p:tagLst xmlns:p="http://schemas.openxmlformats.org/presentationml/2006/main">
  <p:tag name="RAINPROBLEM" val="ProblemItem"/>
</p:tagLst>
</file>

<file path=ppt/tags/tag56.xml><?xml version="1.0" encoding="utf-8"?>
<p:tagLst xmlns:p="http://schemas.openxmlformats.org/presentationml/2006/main">
  <p:tag name="RAINPROBLEM" val="ProblemItem"/>
</p:tagLst>
</file>

<file path=ppt/tags/tag57.xml><?xml version="1.0" encoding="utf-8"?>
<p:tagLst xmlns:p="http://schemas.openxmlformats.org/presentationml/2006/main">
  <p:tag name="RAINPROBLEM" val="ProblemItem"/>
</p:tagLst>
</file>

<file path=ppt/tags/tag58.xml><?xml version="1.0" encoding="utf-8"?>
<p:tagLst xmlns:p="http://schemas.openxmlformats.org/presentationml/2006/main">
  <p:tag name="RAINPROBLEM" val="ProblemBullet"/>
  <p:tag name="RAINPROBLEMTYPE" val="MultipleChoiceMA"/>
  <p:tag name="RAINBULLET" val="Correct"/>
</p:tagLst>
</file>

<file path=ppt/tags/tag59.xml><?xml version="1.0" encoding="utf-8"?>
<p:tagLst xmlns:p="http://schemas.openxmlformats.org/presentationml/2006/main">
  <p:tag name="RAINPROBLEM" val="ProblemBullet"/>
  <p:tag name="RAINPROBLEMTYPE" val="MultipleChoiceMA"/>
  <p:tag name="RAINBULLET" val="Correct"/>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1_3"/>
  <p:tag name="KSO_WM_TEMPLATE_CATEGORY" val="diagram"/>
  <p:tag name="KSO_WM_TEMPLATE_INDEX" val="20222194"/>
  <p:tag name="KSO_WM_UNIT_LAYERLEVEL" val="1_1_1"/>
  <p:tag name="KSO_WM_TAG_VERSION" val="1.0"/>
  <p:tag name="KSO_WM_BEAUTIFY_FLAG" val="#wm#"/>
  <p:tag name="KSO_WM_UNIT_TYPE" val="m_h_i"/>
  <p:tag name="KSO_WM_UNIT_INDEX" val="1_1_3"/>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
  <p:tag name="KSO_WM_UNIT_TEXT_FILL_TYPE" val="1"/>
</p:tagLst>
</file>

<file path=ppt/tags/tag60.xml><?xml version="1.0" encoding="utf-8"?>
<p:tagLst xmlns:p="http://schemas.openxmlformats.org/presentationml/2006/main">
  <p:tag name="RAINPROBLEM" val="ProblemBullet"/>
  <p:tag name="RAINPROBLEMTYPE" val="MultipleChoiceMA"/>
  <p:tag name="RAINBULLET" val="Correct"/>
</p:tagLst>
</file>

<file path=ppt/tags/tag61.xml><?xml version="1.0" encoding="utf-8"?>
<p:tagLst xmlns:p="http://schemas.openxmlformats.org/presentationml/2006/main">
  <p:tag name="RAINPROBLEM" val="ProblemBullet"/>
  <p:tag name="RAINPROBLEMTYPE" val="MultipleChoiceMA"/>
  <p:tag name="RAINBULLET" val="Correct"/>
</p:tagLst>
</file>

<file path=ppt/tags/tag62.xml><?xml version="1.0" encoding="utf-8"?>
<p:tagLst xmlns:p="http://schemas.openxmlformats.org/presentationml/2006/main">
  <p:tag name="RAINPROBLEM" val="ProblemSubmit"/>
  <p:tag name="RAINPROBLEMTYPE" val="MultipleChoiceMA"/>
</p:tagLst>
</file>

<file path=ppt/tags/tag63.xml><?xml version="1.0" encoding="utf-8"?>
<p:tagLst xmlns:p="http://schemas.openxmlformats.org/presentationml/2006/main">
  <p:tag name="RAINPROBLEM" val="ProblemItem"/>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 val="ProblemSetting"/>
  <p:tag name="RAINPROBLEMTYPE" val="MultipleChoiceMA"/>
</p:tagLst>
</file>

<file path=ppt/tags/tag69.xml><?xml version="1.0" encoding="utf-8"?>
<p:tagLst xmlns:p="http://schemas.openxmlformats.org/presentationml/2006/main">
  <p:tag name="RAINPROBLEM" val="MultipleChoiceMA"/>
  <p:tag name="PROBLEMSCORE" val="1.0"/>
  <p:tag name="PROBLEMSCORE_HALF" val="0.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1_1"/>
  <p:tag name="KSO_WM_TEMPLATE_CATEGORY" val="diagram"/>
  <p:tag name="KSO_WM_TEMPLATE_INDEX" val="20222194"/>
  <p:tag name="KSO_WM_UNIT_LAYERLEVEL" val="1_1_1"/>
  <p:tag name="KSO_WM_TAG_VERSION" val="1.0"/>
  <p:tag name="KSO_WM_BEAUTIFY_FLAG" val="#wm#"/>
  <p:tag name="KSO_WM_UNIT_SUBTYPE" val="d"/>
  <p:tag name="KSO_WM_UNIT_TYPE" val="m_h_i"/>
  <p:tag name="KSO_WM_UNIT_INDEX" val="1_1_1"/>
  <p:tag name="KSO_WM_DIAGRAM_GROUP_CODE" val="m1-1"/>
  <p:tag name="KSO_WM_UNIT_TEXT_FILL_FORE_SCHEMECOLOR_INDEX" val="14"/>
  <p:tag name="KSO_WM_UNIT_TEXT_FILL_TYPE" val="1"/>
</p:tagLst>
</file>

<file path=ppt/tags/tag70.xml><?xml version="1.0" encoding="utf-8"?>
<p:tagLst xmlns:p="http://schemas.openxmlformats.org/presentationml/2006/main">
  <p:tag name="KSO_WPP_MARK_KEY" val="5c1d2aa4-3cc5-4517-b92a-4116c5be7244"/>
  <p:tag name="COMMONDATA" val="eyJoZGlkIjoiYjZhMmY1NGQwZjE0MWY4MTkzZjM4YzBiNDA1ZmM3ZDE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3_3"/>
  <p:tag name="KSO_WM_TEMPLATE_CATEGORY" val="diagram"/>
  <p:tag name="KSO_WM_TEMPLATE_INDEX" val="20222194"/>
  <p:tag name="KSO_WM_UNIT_LAYERLEVEL" val="1_1_1"/>
  <p:tag name="KSO_WM_TAG_VERSION" val="1.0"/>
  <p:tag name="KSO_WM_BEAUTIFY_FLAG" val="#wm#"/>
  <p:tag name="KSO_WM_UNIT_TYPE" val="m_h_i"/>
  <p:tag name="KSO_WM_UNIT_INDEX" val="1_3_3"/>
  <p:tag name="KSO_WM_DIAGRAM_GROUP_CODE" val="m1-1"/>
  <p:tag name="KSO_WM_UNIT_FILL_FORE_SCHEMECOLOR_INDEX" val="7"/>
  <p:tag name="KSO_WM_UNIT_FILL_TYPE" val="1"/>
  <p:tag name="KSO_WM_UNIT_LINE_FORE_SCHEMECOLOR_INDEX" val="7"/>
  <p:tag name="KSO_WM_UNIT_LINE_FILL_TYPE" val="2"/>
  <p:tag name="KSO_WM_UNIT_TEXT_FILL_FORE_SCHEMECOLOR_INDEX" val="1"/>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2194_5*m_h_i*1_3_2"/>
  <p:tag name="KSO_WM_TEMPLATE_CATEGORY" val="diagram"/>
  <p:tag name="KSO_WM_TEMPLATE_INDEX" val="20222194"/>
  <p:tag name="KSO_WM_UNIT_LAYERLEVEL" val="1_1_1"/>
  <p:tag name="KSO_WM_TAG_VERSION" val="1.0"/>
  <p:tag name="KSO_WM_BEAUTIFY_FLAG" val="#wm#"/>
  <p:tag name="KSO_WM_UNIT_TYPE" val="m_h_i"/>
  <p:tag name="KSO_WM_UNIT_INDEX" val="1_3_2"/>
  <p:tag name="KSO_WM_DIAGRAM_GROUP_CODE" val="m1-1"/>
  <p:tag name="KSO_WM_UNIT_FILL_FORE_SCHEMECOLOR_INDEX" val="7"/>
  <p:tag name="KSO_WM_UNIT_FILL_TYPE" val="1"/>
  <p:tag name="KSO_WM_UNIT_TEXT_FILL_FORE_SCHEMECOLOR_INDEX" val="2"/>
  <p:tag name="KSO_WM_UNIT_TEXT_FILL_TYPE" val="1"/>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Copperplate Gothic Light"/>
        <a:ea typeface="宋体"/>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kumimoji="1" lang="en-US" sz="1800" b="0" i="0" u="none" strike="noStrike" cap="none" normalizeH="0" baseline="0" smtClean="0">
            <a:ln>
              <a:noFill/>
            </a:ln>
            <a:solidFill>
              <a:srgbClr val="009999"/>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kumimoji="1" lang="en-US" sz="1800" b="0" i="0" u="none" strike="noStrike" cap="none" normalizeH="0" baseline="0" smtClean="0">
            <a:ln>
              <a:noFill/>
            </a:ln>
            <a:solidFill>
              <a:srgbClr val="009999"/>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Copperplate Gothic Light"/>
        <a:ea typeface="宋体"/>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kumimoji="1" lang="en-US" sz="1800" b="0" i="0" u="none" strike="noStrike" cap="none" normalizeH="0" baseline="0" smtClean="0">
            <a:ln>
              <a:noFill/>
            </a:ln>
            <a:solidFill>
              <a:srgbClr val="009999"/>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kumimoji="1" lang="en-US" sz="1800" b="0" i="0" u="none" strike="noStrike" cap="none" normalizeH="0" baseline="0" smtClean="0">
            <a:ln>
              <a:noFill/>
            </a:ln>
            <a:solidFill>
              <a:srgbClr val="009999"/>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ormal">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Copperplate Gothic Light"/>
        <a:ea typeface="宋体"/>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kumimoji="1" lang="en-US" sz="1800" b="0" i="0" u="none" strike="noStrike" cap="none" normalizeH="0" baseline="0" smtClean="0">
            <a:ln>
              <a:noFill/>
            </a:ln>
            <a:solidFill>
              <a:srgbClr val="009999"/>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kumimoji="1" lang="en-US" sz="1800" b="0" i="0" u="none" strike="noStrike" cap="none" normalizeH="0" baseline="0" smtClean="0">
            <a:ln>
              <a:noFill/>
            </a:ln>
            <a:solidFill>
              <a:srgbClr val="009999"/>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2.xml><?xml version="1.0" encoding="utf-8"?>
<a:themeOverride xmlns:a="http://schemas.openxmlformats.org/drawingml/2006/main">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3.xml><?xml version="1.0" encoding="utf-8"?>
<a:themeOverride xmlns:a="http://schemas.openxmlformats.org/drawingml/2006/main">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4.xml><?xml version="1.0" encoding="utf-8"?>
<a:themeOverride xmlns:a="http://schemas.openxmlformats.org/drawingml/2006/main">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docProps/app.xml><?xml version="1.0" encoding="utf-8"?>
<Properties xmlns="http://schemas.openxmlformats.org/officeDocument/2006/extended-properties" xmlns:vt="http://schemas.openxmlformats.org/officeDocument/2006/docPropsVTypes">
  <TotalTime>0</TotalTime>
  <Words>10466</Words>
  <Application>WPS 演示</Application>
  <PresentationFormat>全屏显示(4:3)</PresentationFormat>
  <Paragraphs>955</Paragraphs>
  <Slides>62</Slides>
  <Notes>4</Notes>
  <HiddenSlides>0</HiddenSlides>
  <MMClips>0</MMClips>
  <ScaleCrop>false</ScaleCrop>
  <HeadingPairs>
    <vt:vector size="8" baseType="variant">
      <vt:variant>
        <vt:lpstr>已用的字体</vt:lpstr>
      </vt:variant>
      <vt:variant>
        <vt:i4>32</vt:i4>
      </vt:variant>
      <vt:variant>
        <vt:lpstr>主题</vt:lpstr>
      </vt:variant>
      <vt:variant>
        <vt:i4>3</vt:i4>
      </vt:variant>
      <vt:variant>
        <vt:lpstr>嵌入 OLE 服务器</vt:lpstr>
      </vt:variant>
      <vt:variant>
        <vt:i4>3</vt:i4>
      </vt:variant>
      <vt:variant>
        <vt:lpstr>幻灯片标题</vt:lpstr>
      </vt:variant>
      <vt:variant>
        <vt:i4>62</vt:i4>
      </vt:variant>
    </vt:vector>
  </HeadingPairs>
  <TitlesOfParts>
    <vt:vector size="100" baseType="lpstr">
      <vt:lpstr>Arial</vt:lpstr>
      <vt:lpstr>宋体</vt:lpstr>
      <vt:lpstr>Wingdings</vt:lpstr>
      <vt:lpstr>Times New Roman</vt:lpstr>
      <vt:lpstr>Arial Narrow</vt:lpstr>
      <vt:lpstr>Tahoma</vt:lpstr>
      <vt:lpstr>Copperplate Gothic Light</vt:lpstr>
      <vt:lpstr>楷体_GB2312</vt:lpstr>
      <vt:lpstr>新宋体</vt:lpstr>
      <vt:lpstr>Symbol</vt:lpstr>
      <vt:lpstr>华文行楷</vt:lpstr>
      <vt:lpstr>微软雅黑</vt:lpstr>
      <vt:lpstr>Arial Unicode MS</vt:lpstr>
      <vt:lpstr>黑体</vt:lpstr>
      <vt:lpstr>Symbol</vt:lpstr>
      <vt:lpstr>思源黑体 CN Regular</vt:lpstr>
      <vt:lpstr>思源黑体 CN Bold</vt:lpstr>
      <vt:lpstr>Agency FB</vt:lpstr>
      <vt:lpstr>Neris Thin</vt:lpstr>
      <vt:lpstr>Segoe Print</vt:lpstr>
      <vt:lpstr>Gulim</vt:lpstr>
      <vt:lpstr>Malgun Gothic</vt:lpstr>
      <vt:lpstr>楷体_GB2312</vt:lpstr>
      <vt:lpstr>思源黑体 CN</vt:lpstr>
      <vt:lpstr>Source Han Sans CN Regular</vt:lpstr>
      <vt:lpstr>Wingdings 2</vt:lpstr>
      <vt:lpstr>华文新魏</vt:lpstr>
      <vt:lpstr>MiSans Bold</vt:lpstr>
      <vt:lpstr>MiSans</vt:lpstr>
      <vt:lpstr>幼圆</vt:lpstr>
      <vt:lpstr>Segoe UI</vt:lpstr>
      <vt:lpstr>仿宋</vt:lpstr>
      <vt:lpstr>Blends</vt:lpstr>
      <vt:lpstr>1_Blends</vt:lpstr>
      <vt:lpstr>formal</vt:lpstr>
      <vt:lpstr>Word.Document.8</vt:lpstr>
      <vt:lpstr>Visio.Drawing.6</vt:lpstr>
      <vt:lpstr>Visio.Drawing.6</vt:lpstr>
      <vt:lpstr>Formal Languages and Automata</vt:lpstr>
      <vt:lpstr>绪论</vt:lpstr>
      <vt:lpstr>形式语言与自动机理论的产生</vt:lpstr>
      <vt:lpstr>  课 程 性 质</vt:lpstr>
      <vt:lpstr>PowerPoint 演示文稿</vt:lpstr>
      <vt:lpstr>PowerPoint 演示文稿</vt:lpstr>
      <vt:lpstr> 经 典 参 考 书</vt:lpstr>
      <vt:lpstr> 其它参考书</vt:lpstr>
      <vt:lpstr>为什么学习形式语言与自动机</vt:lpstr>
      <vt:lpstr>PowerPoint 演示文稿</vt:lpstr>
      <vt:lpstr>PowerPoint 演示文稿</vt:lpstr>
      <vt:lpstr>为什么学习形式语言与自动机</vt:lpstr>
      <vt:lpstr>PowerPoint 演示文稿</vt:lpstr>
      <vt:lpstr>PowerPoint 演示文稿</vt:lpstr>
      <vt:lpstr>PowerPoint 演示文稿</vt:lpstr>
      <vt:lpstr>课程目标</vt:lpstr>
      <vt:lpstr>课程目标与支撑的毕业要求指标点</vt:lpstr>
      <vt:lpstr>PowerPoint 演示文稿</vt:lpstr>
      <vt:lpstr>形式语言与自动机概述及应用</vt:lpstr>
      <vt:lpstr>1．形式语言</vt:lpstr>
      <vt:lpstr>为什么用形式语言</vt:lpstr>
      <vt:lpstr>PowerPoint 演示文稿</vt:lpstr>
      <vt:lpstr>PowerPoint 演示文稿</vt:lpstr>
      <vt:lpstr>PowerPoint 演示文稿</vt:lpstr>
      <vt:lpstr>PowerPoint 演示文稿</vt:lpstr>
      <vt:lpstr>PowerPoint 演示文稿</vt:lpstr>
      <vt:lpstr>微软对联（1）</vt:lpstr>
      <vt:lpstr>微软对联（2）</vt:lpstr>
      <vt:lpstr>微软对联（3）</vt:lpstr>
      <vt:lpstr>微软对联（4）</vt:lpstr>
      <vt:lpstr>图灵测试 (1)</vt:lpstr>
      <vt:lpstr>图灵测试 (2)</vt:lpstr>
      <vt:lpstr>图灵测试 (3)</vt:lpstr>
      <vt:lpstr>PowerPoint 演示文稿</vt:lpstr>
      <vt:lpstr>PowerPoint 演示文稿</vt:lpstr>
      <vt:lpstr> </vt:lpstr>
      <vt:lpstr>PowerPoint 演示文稿</vt:lpstr>
      <vt:lpstr>课堂练习</vt:lpstr>
      <vt:lpstr> 2. 自动机</vt:lpstr>
      <vt:lpstr>PowerPoint 演示文稿</vt:lpstr>
      <vt:lpstr>为什么叫自动机？</vt:lpstr>
      <vt:lpstr>PowerPoint 演示文稿</vt:lpstr>
      <vt:lpstr>PowerPoint 演示文稿</vt:lpstr>
      <vt:lpstr>PowerPoint 演示文稿</vt:lpstr>
      <vt:lpstr>3．形式语言与自动机的关系</vt:lpstr>
      <vt:lpstr>PowerPoint 演示文稿</vt:lpstr>
      <vt:lpstr>PowerPoint 演示文稿</vt:lpstr>
      <vt:lpstr>小结</vt:lpstr>
      <vt:lpstr>课程内容及要求</vt:lpstr>
      <vt:lpstr>课堂练习</vt:lpstr>
      <vt:lpstr>第一次作业</vt:lpstr>
      <vt:lpstr>证 明 技 术*</vt:lpstr>
      <vt:lpstr>演 绎 证 明</vt:lpstr>
      <vt:lpstr>PowerPoint 演示文稿</vt:lpstr>
      <vt:lpstr>PowerPoint 演示文稿</vt:lpstr>
      <vt:lpstr>PowerPoint 演示文稿</vt:lpstr>
      <vt:lpstr>PowerPoint 演示文稿</vt:lpstr>
      <vt:lpstr>PowerPoint 演示文稿</vt:lpstr>
      <vt:lpstr>PowerPoint 演示文稿</vt:lpstr>
      <vt:lpstr>归 纳 定 义 与 结 构 归 纳 法</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lvsiyao</dc:creator>
  <cp:lastModifiedBy>杨娟</cp:lastModifiedBy>
  <cp:revision>433</cp:revision>
  <cp:lastPrinted>2016-03-03T01:17:00Z</cp:lastPrinted>
  <dcterms:created xsi:type="dcterms:W3CDTF">2021-02-26T15:15:00Z</dcterms:created>
  <dcterms:modified xsi:type="dcterms:W3CDTF">2024-02-25T13:54:58Z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2052-11.1.0.15319</vt:lpwstr>
  </property>
  <property fmtid="{D5CDD505-2E9C-101B-9397-08002B2CF9AE}" pid="3" name="ICV">
    <vt:lpwstr>DFE72DBDCD7A4B89B449DED521E100D8</vt:lpwstr>
  </property>
</Properties>
</file>